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8" r:id="rId3"/>
    <p:sldId id="280" r:id="rId4"/>
    <p:sldId id="259" r:id="rId5"/>
    <p:sldId id="261" r:id="rId6"/>
    <p:sldId id="276" r:id="rId7"/>
    <p:sldId id="277" r:id="rId8"/>
    <p:sldId id="274" r:id="rId9"/>
    <p:sldId id="269" r:id="rId10"/>
    <p:sldId id="264" r:id="rId11"/>
    <p:sldId id="267" r:id="rId12"/>
    <p:sldId id="282" r:id="rId13"/>
    <p:sldId id="279" r:id="rId14"/>
    <p:sldId id="281" r:id="rId15"/>
    <p:sldId id="260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1"/>
  </p:normalViewPr>
  <p:slideViewPr>
    <p:cSldViewPr>
      <p:cViewPr varScale="1">
        <p:scale>
          <a:sx n="91" d="100"/>
          <a:sy n="91" d="100"/>
        </p:scale>
        <p:origin x="170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New York State Youth Courts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2FEDD-F617-404D-BA4E-0734DC4DD589}" type="datetimeFigureOut">
              <a:rPr lang="en-US" smtClean="0"/>
              <a:t>5/12/21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F824C-9AFE-4751-80BE-848D853A5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2539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New York State Youth Courts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C4A79-3A22-439B-B96B-E45AEEC7084F}" type="datetimeFigureOut">
              <a:rPr lang="en-US" smtClean="0"/>
              <a:t>5/12/21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111"/>
            <a:ext cx="5608320" cy="366183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551"/>
            <a:ext cx="3037840" cy="465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30551"/>
            <a:ext cx="3037840" cy="465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620B8-D6FF-4798-9862-034A6C2D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4015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620B8-D6FF-4798-9862-034A6C2D7F16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New York State Youth Courts</a:t>
            </a:r>
          </a:p>
        </p:txBody>
      </p:sp>
    </p:spTree>
    <p:extLst>
      <p:ext uri="{BB962C8B-B14F-4D97-AF65-F5344CB8AC3E}">
        <p14:creationId xmlns:p14="http://schemas.microsoft.com/office/powerpoint/2010/main" val="1350756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23AC7B-DC8B-48C2-B532-0C2AEB60501B}" type="datetimeFigureOut">
              <a:rPr lang="en-US" smtClean="0"/>
              <a:pPr/>
              <a:t>5/12/21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35689C-3324-4CE1-9B37-893DB100F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3AC7B-DC8B-48C2-B532-0C2AEB60501B}" type="datetimeFigureOut">
              <a:rPr lang="en-US" smtClean="0"/>
              <a:pPr/>
              <a:t>5/12/21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89C-3324-4CE1-9B37-893DB100F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3AC7B-DC8B-48C2-B532-0C2AEB60501B}" type="datetimeFigureOut">
              <a:rPr lang="en-US" smtClean="0"/>
              <a:pPr/>
              <a:t>5/12/21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89C-3324-4CE1-9B37-893DB100F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3AC7B-DC8B-48C2-B532-0C2AEB60501B}" type="datetimeFigureOut">
              <a:rPr lang="en-US" smtClean="0"/>
              <a:pPr/>
              <a:t>5/12/21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89C-3324-4CE1-9B37-893DB100FE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3AC7B-DC8B-48C2-B532-0C2AEB60501B}" type="datetimeFigureOut">
              <a:rPr lang="en-US" smtClean="0"/>
              <a:pPr/>
              <a:t>5/12/21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89C-3324-4CE1-9B37-893DB100FE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3AC7B-DC8B-48C2-B532-0C2AEB60501B}" type="datetimeFigureOut">
              <a:rPr lang="en-US" smtClean="0"/>
              <a:pPr/>
              <a:t>5/12/21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89C-3324-4CE1-9B37-893DB100FE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3AC7B-DC8B-48C2-B532-0C2AEB60501B}" type="datetimeFigureOut">
              <a:rPr lang="en-US" smtClean="0"/>
              <a:pPr/>
              <a:t>5/12/21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89C-3324-4CE1-9B37-893DB100F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3AC7B-DC8B-48C2-B532-0C2AEB60501B}" type="datetimeFigureOut">
              <a:rPr lang="en-US" smtClean="0"/>
              <a:pPr/>
              <a:t>5/12/21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89C-3324-4CE1-9B37-893DB100FE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3AC7B-DC8B-48C2-B532-0C2AEB60501B}" type="datetimeFigureOut">
              <a:rPr lang="en-US" smtClean="0"/>
              <a:pPr/>
              <a:t>5/12/21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89C-3324-4CE1-9B37-893DB100F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323AC7B-DC8B-48C2-B532-0C2AEB60501B}" type="datetimeFigureOut">
              <a:rPr lang="en-US" smtClean="0"/>
              <a:pPr/>
              <a:t>5/12/21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89C-3324-4CE1-9B37-893DB100F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23AC7B-DC8B-48C2-B532-0C2AEB60501B}" type="datetimeFigureOut">
              <a:rPr lang="en-US" smtClean="0"/>
              <a:pPr/>
              <a:t>5/12/21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35689C-3324-4CE1-9B37-893DB100FE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323AC7B-DC8B-48C2-B532-0C2AEB60501B}" type="datetimeFigureOut">
              <a:rPr lang="en-US" smtClean="0"/>
              <a:pPr/>
              <a:t>5/12/21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C35689C-3324-4CE1-9B37-893DB100F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Katrina Charland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Executive Director, </a:t>
            </a:r>
            <a:r>
              <a:rPr lang="en-US" i="1" dirty="0"/>
              <a:t>Bethlehem Youth Court</a:t>
            </a:r>
          </a:p>
          <a:p>
            <a:r>
              <a:rPr lang="en-US" dirty="0"/>
              <a:t>Secretary and Past Co-President, </a:t>
            </a:r>
            <a:r>
              <a:rPr lang="en-US" i="1" dirty="0"/>
              <a:t>Association of New York State Youth Courts (ANYSYC) </a:t>
            </a:r>
          </a:p>
        </p:txBody>
      </p:sp>
      <p:pic>
        <p:nvPicPr>
          <p:cNvPr id="4" name="Picture 3" descr="ANYSYC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1200" y="438839"/>
            <a:ext cx="2210206" cy="1752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448937"/>
            <a:ext cx="1796970" cy="17526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Common Sanctions/Stipulations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Community service hours</a:t>
            </a:r>
          </a:p>
          <a:p>
            <a:r>
              <a:rPr lang="en-US" dirty="0"/>
              <a:t>Educational classes</a:t>
            </a:r>
          </a:p>
          <a:p>
            <a:pPr lvl="1"/>
            <a:r>
              <a:rPr lang="en-US" dirty="0"/>
              <a:t>Peer pressure</a:t>
            </a:r>
          </a:p>
          <a:p>
            <a:pPr lvl="1"/>
            <a:r>
              <a:rPr lang="en-US" dirty="0"/>
              <a:t>Drug and alcohol</a:t>
            </a:r>
          </a:p>
          <a:p>
            <a:pPr lvl="1"/>
            <a:r>
              <a:rPr lang="en-US" dirty="0"/>
              <a:t>Anti-theft</a:t>
            </a:r>
          </a:p>
          <a:p>
            <a:pPr lvl="1"/>
            <a:r>
              <a:rPr lang="en-US" dirty="0"/>
              <a:t>Decision making</a:t>
            </a:r>
          </a:p>
          <a:p>
            <a:pPr lvl="1"/>
            <a:r>
              <a:rPr lang="en-US" dirty="0"/>
              <a:t>Anger management</a:t>
            </a:r>
          </a:p>
          <a:p>
            <a:r>
              <a:rPr lang="en-US" dirty="0"/>
              <a:t>Essays</a:t>
            </a:r>
          </a:p>
          <a:p>
            <a:r>
              <a:rPr lang="en-US" dirty="0"/>
              <a:t>Apology letters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Restitution</a:t>
            </a:r>
          </a:p>
          <a:p>
            <a:r>
              <a:rPr lang="en-US" dirty="0"/>
              <a:t>Counseling</a:t>
            </a:r>
          </a:p>
          <a:p>
            <a:r>
              <a:rPr lang="en-US" dirty="0"/>
              <a:t>Drug testing</a:t>
            </a:r>
          </a:p>
          <a:p>
            <a:r>
              <a:rPr lang="en-US" dirty="0"/>
              <a:t>Jury Duty</a:t>
            </a:r>
          </a:p>
        </p:txBody>
      </p:sp>
      <p:pic>
        <p:nvPicPr>
          <p:cNvPr id="2050" name="Picture 2" descr="http://cdn4.fashionablygeek.com/wp-content/uploads/2009/08/community-service1.jpg?22a92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048000"/>
            <a:ext cx="3581400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Purpose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Offenders		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/>
              <a:t>Volunteers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4040188" cy="39417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Providing a great volunteer opportunity for youth in the community </a:t>
            </a:r>
          </a:p>
          <a:p>
            <a:pPr lvl="1"/>
            <a:r>
              <a:rPr lang="en-US" dirty="0"/>
              <a:t>Must attend a training program</a:t>
            </a:r>
          </a:p>
          <a:p>
            <a:pPr lvl="1"/>
            <a:r>
              <a:rPr lang="en-US" dirty="0"/>
              <a:t>Engages youth in civic responsibility</a:t>
            </a:r>
          </a:p>
          <a:p>
            <a:pPr lvl="1"/>
            <a:r>
              <a:rPr lang="en-US" dirty="0"/>
              <a:t>Connects volunteers with community members: lawyers, police, judges, etc.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57200" y="1447800"/>
            <a:ext cx="4041775" cy="3941763"/>
          </a:xfrm>
        </p:spPr>
        <p:txBody>
          <a:bodyPr/>
          <a:lstStyle/>
          <a:p>
            <a:r>
              <a:rPr lang="en-US" dirty="0"/>
              <a:t>Providing young offenders with a second chance at a clean criminal record</a:t>
            </a:r>
          </a:p>
          <a:p>
            <a:pPr lvl="1"/>
            <a:r>
              <a:rPr lang="en-US" dirty="0"/>
              <a:t>Promotes accountability</a:t>
            </a:r>
          </a:p>
          <a:p>
            <a:pPr lvl="1"/>
            <a:r>
              <a:rPr lang="en-US" dirty="0"/>
              <a:t>Repairing the harm caused by crime/offenses</a:t>
            </a:r>
          </a:p>
          <a:p>
            <a:pPr lvl="1"/>
            <a:r>
              <a:rPr lang="en-US" dirty="0"/>
              <a:t>Reduce recidivism</a:t>
            </a:r>
          </a:p>
          <a:p>
            <a:pPr lvl="1">
              <a:buNone/>
            </a:pP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FA162D-2BD1-4B21-B137-51847CC27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Extends the opportunity for intervention beyond just schools, therefore it is a continuation of the prevention of the school to prison pipeline </a:t>
            </a:r>
          </a:p>
          <a:p>
            <a:r>
              <a:rPr lang="en-US" dirty="0"/>
              <a:t>Holds youth accountable in a meaningful and constructive way</a:t>
            </a:r>
          </a:p>
          <a:p>
            <a:r>
              <a:rPr lang="en-US" dirty="0"/>
              <a:t>Reduces case loads for traditional juvenile justice agencies</a:t>
            </a:r>
          </a:p>
          <a:p>
            <a:r>
              <a:rPr lang="en-US" dirty="0"/>
              <a:t>Gives back to local communities</a:t>
            </a:r>
          </a:p>
          <a:p>
            <a:r>
              <a:rPr lang="en-US" dirty="0"/>
              <a:t>Supports youth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934F0AE-CF60-4CF2-9C12-668FF7212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Benefits of Community Based Programs	</a:t>
            </a:r>
          </a:p>
        </p:txBody>
      </p:sp>
    </p:spTree>
    <p:extLst>
      <p:ext uri="{BB962C8B-B14F-4D97-AF65-F5344CB8AC3E}">
        <p14:creationId xmlns:p14="http://schemas.microsoft.com/office/powerpoint/2010/main" val="2695215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36FE2CA-D1B8-4305-8D4D-70C6D3E9B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ANYSYC is working to improve state-wide data collection and unification. </a:t>
            </a:r>
          </a:p>
          <a:p>
            <a:r>
              <a:rPr lang="en-US" dirty="0"/>
              <a:t>Programs are successful because they are tailored to fit each community’s specific needs, however, a more unified approach would bode well on the state level.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3BDA783-7952-4AE0-96E1-DBAEE48C7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Areas of Improvement</a:t>
            </a:r>
          </a:p>
        </p:txBody>
      </p:sp>
    </p:spTree>
    <p:extLst>
      <p:ext uri="{BB962C8B-B14F-4D97-AF65-F5344CB8AC3E}">
        <p14:creationId xmlns:p14="http://schemas.microsoft.com/office/powerpoint/2010/main" val="4087663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A06F47D-0A4F-4608-9274-54BBE9936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Establish cohesive data collection standards from the onset</a:t>
            </a:r>
          </a:p>
          <a:p>
            <a:r>
              <a:rPr lang="en-US" dirty="0"/>
              <a:t>Create oversight, but not too restrictive</a:t>
            </a:r>
          </a:p>
          <a:p>
            <a:r>
              <a:rPr lang="en-US" dirty="0"/>
              <a:t>Pass legislation that gives protection for programs</a:t>
            </a:r>
          </a:p>
          <a:p>
            <a:r>
              <a:rPr lang="en-US" dirty="0"/>
              <a:t>Address the “school to prison” pipeline </a:t>
            </a:r>
          </a:p>
          <a:p>
            <a:pPr lvl="1"/>
            <a:r>
              <a:rPr lang="en-US" dirty="0"/>
              <a:t>Providing meaningful diversion reduces the school to prison pipeline</a:t>
            </a:r>
          </a:p>
          <a:p>
            <a:pPr lvl="2"/>
            <a:r>
              <a:rPr lang="en-US" dirty="0"/>
              <a:t>This could be a continuation from school based offenses to community based offenses with multiple opportunities for intervention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2A43346-509C-43CA-B893-93181133D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 for PA	</a:t>
            </a:r>
          </a:p>
        </p:txBody>
      </p:sp>
    </p:spTree>
    <p:extLst>
      <p:ext uri="{BB962C8B-B14F-4D97-AF65-F5344CB8AC3E}">
        <p14:creationId xmlns:p14="http://schemas.microsoft.com/office/powerpoint/2010/main" val="591230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Promoting pro-social, civic involvement for volunteers as well as offenders</a:t>
            </a:r>
          </a:p>
          <a:p>
            <a:r>
              <a:rPr lang="en-US" dirty="0"/>
              <a:t>Developing positive community bonds helps decreases recidivism</a:t>
            </a:r>
          </a:p>
          <a:p>
            <a:r>
              <a:rPr lang="en-US" dirty="0"/>
              <a:t>Mentor relationships develop as a result of working side-by-side</a:t>
            </a:r>
          </a:p>
          <a:p>
            <a:r>
              <a:rPr lang="en-US" dirty="0"/>
              <a:t>Reestablishing faith in the “system” </a:t>
            </a:r>
          </a:p>
          <a:p>
            <a:pPr lvl="1"/>
            <a:r>
              <a:rPr lang="en-US" dirty="0"/>
              <a:t>Community members see first hand that youth related offenses are being directly addressed in a constructive way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0E329F4-B128-446E-99B7-5AA38B88E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462271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ANYSYC was established in 2001</a:t>
            </a:r>
          </a:p>
          <a:p>
            <a:r>
              <a:rPr lang="en-US" dirty="0"/>
              <a:t>Provides a network of Youth Courts across the state</a:t>
            </a:r>
          </a:p>
          <a:p>
            <a:r>
              <a:rPr lang="en-US" dirty="0"/>
              <a:t>Membership </a:t>
            </a:r>
          </a:p>
          <a:p>
            <a:pPr lvl="1"/>
            <a:r>
              <a:rPr lang="en-US" dirty="0"/>
              <a:t>Benefits include: </a:t>
            </a:r>
          </a:p>
          <a:p>
            <a:pPr lvl="2"/>
            <a:r>
              <a:rPr lang="en-US" dirty="0"/>
              <a:t>Travel reimbursements, voting privileges, discounts for conferences, access to scholarships for member volunteers, networking opportunities and more </a:t>
            </a:r>
          </a:p>
          <a:p>
            <a:pPr lvl="1"/>
            <a:r>
              <a:rPr lang="en-US" dirty="0"/>
              <a:t>Not all Youth Courts in NYS are members 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091E529-E844-429D-B775-E7DE16883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ANYSYC (Association of New York State Youth Courts)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8801CA-4401-47EF-A735-A181DA1627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914401"/>
            <a:ext cx="1941310" cy="1429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588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397E239-5916-4D2B-9298-776EB5544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A8024-A Establishes a Youth Court diversion program to transfer the dispositional phase of proceedings to Youth Courts. </a:t>
            </a:r>
          </a:p>
          <a:p>
            <a:r>
              <a:rPr lang="en-US" dirty="0"/>
              <a:t>Passed in 2011</a:t>
            </a:r>
          </a:p>
          <a:p>
            <a:pPr lvl="1"/>
            <a:r>
              <a:rPr lang="en-US" dirty="0"/>
              <a:t>Gives programs legal protection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9552D7E-3D26-4F14-8559-3A8834B1F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NYS Law</a:t>
            </a:r>
          </a:p>
        </p:txBody>
      </p:sp>
    </p:spTree>
    <p:extLst>
      <p:ext uri="{BB962C8B-B14F-4D97-AF65-F5344CB8AC3E}">
        <p14:creationId xmlns:p14="http://schemas.microsoft.com/office/powerpoint/2010/main" val="4093388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About 70 programs in NYS</a:t>
            </a:r>
          </a:p>
          <a:p>
            <a:r>
              <a:rPr lang="en-US" dirty="0"/>
              <a:t>Most are community based</a:t>
            </a:r>
          </a:p>
          <a:p>
            <a:pPr lvl="1"/>
            <a:r>
              <a:rPr lang="en-US" dirty="0"/>
              <a:t>Address chargeable offenses</a:t>
            </a:r>
          </a:p>
          <a:p>
            <a:pPr lvl="1"/>
            <a:r>
              <a:rPr lang="en-US" dirty="0"/>
              <a:t>Work with youth who have had contact with law enforcement </a:t>
            </a:r>
          </a:p>
          <a:p>
            <a:r>
              <a:rPr lang="en-US" dirty="0"/>
              <a:t>Organizational models vary </a:t>
            </a:r>
          </a:p>
          <a:p>
            <a:pPr lvl="1"/>
            <a:r>
              <a:rPr lang="en-US" dirty="0"/>
              <a:t>Municipal, non-profits, Youth Bureaus, District Attorney’s Office, county based  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NYS Youth Courts</a:t>
            </a:r>
          </a:p>
        </p:txBody>
      </p:sp>
      <p:pic>
        <p:nvPicPr>
          <p:cNvPr id="4" name="Picture 2" descr="https://encrypted-tbn1.gstatic.com/images?q=tbn:ANd9GcReWXiov66prv8xaw9oojWxXNJfNh5DRa2YtsZ0yWaTIYjKFgH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43128"/>
            <a:ext cx="1554087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Adult Judge</a:t>
            </a:r>
          </a:p>
          <a:p>
            <a:r>
              <a:rPr lang="en-US" dirty="0"/>
              <a:t>Youth Judge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Youth Court Models	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5102225" y="1444625"/>
            <a:ext cx="4041775" cy="1146175"/>
          </a:xfrm>
        </p:spPr>
        <p:txBody>
          <a:bodyPr>
            <a:normAutofit/>
          </a:bodyPr>
          <a:lstStyle/>
          <a:p>
            <a:r>
              <a:rPr lang="en-US" dirty="0"/>
              <a:t>Peer Jury</a:t>
            </a:r>
          </a:p>
          <a:p>
            <a:r>
              <a:rPr lang="en-US" dirty="0"/>
              <a:t>Tribunal </a:t>
            </a:r>
          </a:p>
        </p:txBody>
      </p:sp>
      <p:pic>
        <p:nvPicPr>
          <p:cNvPr id="5122" name="Picture 2" descr="http://gavel-club.org/wp-content/uploads/2012/06/Court-Gav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590800"/>
            <a:ext cx="2743200" cy="27432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47800" y="5334001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“If you’ve seen one youth court…you’ve seen one youth court.”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B874673-E0FB-4FE3-9E79-B0D61AC5B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common core tenants in all NYS Youth Courts</a:t>
            </a:r>
          </a:p>
          <a:p>
            <a:pPr lvl="1"/>
            <a:r>
              <a:rPr lang="en-US" dirty="0"/>
              <a:t>Peer based</a:t>
            </a:r>
          </a:p>
          <a:p>
            <a:pPr lvl="1"/>
            <a:r>
              <a:rPr lang="en-US" dirty="0"/>
              <a:t>Restorative justice centered</a:t>
            </a:r>
          </a:p>
          <a:p>
            <a:pPr lvl="2"/>
            <a:r>
              <a:rPr lang="en-US" dirty="0"/>
              <a:t>Must have emphasis on restoring proper balance </a:t>
            </a:r>
          </a:p>
          <a:p>
            <a:pPr lvl="3"/>
            <a:r>
              <a:rPr lang="en-US" dirty="0"/>
              <a:t>Includes the offender, victim, and community </a:t>
            </a:r>
          </a:p>
          <a:p>
            <a:pPr lvl="1"/>
            <a:r>
              <a:rPr lang="en-US" dirty="0"/>
              <a:t>Community service </a:t>
            </a:r>
          </a:p>
          <a:p>
            <a:pPr lvl="1"/>
            <a:r>
              <a:rPr lang="en-US" dirty="0"/>
              <a:t>Civic engagement </a:t>
            </a:r>
          </a:p>
          <a:p>
            <a:pPr lvl="2"/>
            <a:r>
              <a:rPr lang="en-US" dirty="0"/>
              <a:t>The student volunteers and offenders benefit from this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FDE2C83-88CD-4196-8E88-69D65C2F1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Commonalities and Variations	</a:t>
            </a:r>
          </a:p>
        </p:txBody>
      </p:sp>
    </p:spTree>
    <p:extLst>
      <p:ext uri="{BB962C8B-B14F-4D97-AF65-F5344CB8AC3E}">
        <p14:creationId xmlns:p14="http://schemas.microsoft.com/office/powerpoint/2010/main" val="2409005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E1AC352-5346-4359-9B5E-8DC10D1B3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Programs vary from community to community</a:t>
            </a:r>
          </a:p>
          <a:p>
            <a:r>
              <a:rPr lang="en-US" dirty="0"/>
              <a:t>Benefits of this:</a:t>
            </a:r>
          </a:p>
          <a:p>
            <a:pPr lvl="1"/>
            <a:r>
              <a:rPr lang="en-US" dirty="0"/>
              <a:t>Allows each program to adapt to their community’s specific needs </a:t>
            </a:r>
          </a:p>
          <a:p>
            <a:pPr lvl="2"/>
            <a:r>
              <a:rPr lang="en-US" dirty="0"/>
              <a:t>What’s relevant in one area is not necessarily in another </a:t>
            </a:r>
          </a:p>
          <a:p>
            <a:r>
              <a:rPr lang="en-US" dirty="0"/>
              <a:t>Cannot be classified as “evidence based”</a:t>
            </a:r>
          </a:p>
          <a:p>
            <a:pPr lvl="1"/>
            <a:r>
              <a:rPr lang="en-US" dirty="0"/>
              <a:t>There is no program model that can be duplicated with same results necessarily in another region of the state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5C407B4-9D9B-43F0-B515-DA60320D6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Commonalities and Variations (Continued)</a:t>
            </a:r>
          </a:p>
        </p:txBody>
      </p:sp>
    </p:spTree>
    <p:extLst>
      <p:ext uri="{BB962C8B-B14F-4D97-AF65-F5344CB8AC3E}">
        <p14:creationId xmlns:p14="http://schemas.microsoft.com/office/powerpoint/2010/main" val="2366809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District Attorney’s Office</a:t>
            </a:r>
          </a:p>
          <a:p>
            <a:r>
              <a:rPr lang="en-US" dirty="0"/>
              <a:t>Town Courts</a:t>
            </a:r>
          </a:p>
          <a:p>
            <a:r>
              <a:rPr lang="en-US" dirty="0"/>
              <a:t>Probation Departments</a:t>
            </a:r>
          </a:p>
          <a:p>
            <a:r>
              <a:rPr lang="en-US" dirty="0"/>
              <a:t>Police Departments</a:t>
            </a:r>
          </a:p>
          <a:p>
            <a:pPr lvl="1"/>
            <a:r>
              <a:rPr lang="en-US" dirty="0"/>
              <a:t>Direct Referrals </a:t>
            </a:r>
          </a:p>
          <a:p>
            <a:r>
              <a:rPr lang="en-US" dirty="0"/>
              <a:t>Schools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Referral Sources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Common Offenses Heard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295400"/>
            <a:ext cx="4040188" cy="762000"/>
          </a:xfrm>
        </p:spPr>
        <p:txBody>
          <a:bodyPr/>
          <a:lstStyle/>
          <a:p>
            <a:r>
              <a:rPr lang="en-US" dirty="0"/>
              <a:t>School based courts	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4400" y="1295400"/>
            <a:ext cx="4041775" cy="762000"/>
          </a:xfrm>
        </p:spPr>
        <p:txBody>
          <a:bodyPr/>
          <a:lstStyle/>
          <a:p>
            <a:r>
              <a:rPr lang="en-US" dirty="0"/>
              <a:t>Community based courts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33400" y="2209800"/>
            <a:ext cx="4040188" cy="3941763"/>
          </a:xfrm>
        </p:spPr>
        <p:txBody>
          <a:bodyPr/>
          <a:lstStyle/>
          <a:p>
            <a:r>
              <a:rPr lang="en-US" dirty="0"/>
              <a:t>Breaking school rules</a:t>
            </a:r>
          </a:p>
          <a:p>
            <a:r>
              <a:rPr lang="en-US" dirty="0"/>
              <a:t>Status offenses</a:t>
            </a:r>
          </a:p>
          <a:p>
            <a:r>
              <a:rPr lang="en-US" dirty="0"/>
              <a:t>Truancy cases</a:t>
            </a:r>
          </a:p>
          <a:p>
            <a:r>
              <a:rPr lang="en-US" dirty="0"/>
              <a:t>Cell phone use</a:t>
            </a:r>
          </a:p>
          <a:p>
            <a:r>
              <a:rPr lang="en-US" dirty="0"/>
              <a:t>Disrespect</a:t>
            </a:r>
          </a:p>
          <a:p>
            <a:r>
              <a:rPr lang="en-US" dirty="0"/>
              <a:t>Tardiness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33600"/>
            <a:ext cx="4041775" cy="3941763"/>
          </a:xfrm>
        </p:spPr>
        <p:txBody>
          <a:bodyPr/>
          <a:lstStyle/>
          <a:p>
            <a:r>
              <a:rPr lang="en-US" dirty="0"/>
              <a:t>Unlawful Possession of Alcohol/Marijuana</a:t>
            </a:r>
          </a:p>
          <a:p>
            <a:r>
              <a:rPr lang="en-US" dirty="0"/>
              <a:t>Petit Larceny</a:t>
            </a:r>
          </a:p>
          <a:p>
            <a:r>
              <a:rPr lang="en-US" dirty="0"/>
              <a:t>Fare evasion</a:t>
            </a:r>
          </a:p>
          <a:p>
            <a:r>
              <a:rPr lang="en-US" dirty="0"/>
              <a:t>Vandalism</a:t>
            </a:r>
          </a:p>
          <a:p>
            <a:r>
              <a:rPr lang="en-US" dirty="0"/>
              <a:t>Criminal Mischief</a:t>
            </a:r>
          </a:p>
          <a:p>
            <a:r>
              <a:rPr lang="en-US" dirty="0"/>
              <a:t>Harassment (bullying)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12745</TotalTime>
  <Words>644</Words>
  <Application>Microsoft Macintosh PowerPoint</Application>
  <PresentationFormat>On-screen Show (4:3)</PresentationFormat>
  <Paragraphs>116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Lucida Sans Unicode</vt:lpstr>
      <vt:lpstr>Verdana</vt:lpstr>
      <vt:lpstr>Wingdings 2</vt:lpstr>
      <vt:lpstr>Wingdings 3</vt:lpstr>
      <vt:lpstr>Concourse</vt:lpstr>
      <vt:lpstr>Katrina Charland</vt:lpstr>
      <vt:lpstr>ANYSYC (Association of New York State Youth Courts) </vt:lpstr>
      <vt:lpstr>NYS Law</vt:lpstr>
      <vt:lpstr>NYS Youth Courts</vt:lpstr>
      <vt:lpstr>Youth Court Models </vt:lpstr>
      <vt:lpstr>Commonalities and Variations </vt:lpstr>
      <vt:lpstr>Commonalities and Variations (Continued)</vt:lpstr>
      <vt:lpstr>Referral Sources</vt:lpstr>
      <vt:lpstr>Common Offenses Heard </vt:lpstr>
      <vt:lpstr>Common Sanctions/Stipulations </vt:lpstr>
      <vt:lpstr>Dual Purpose</vt:lpstr>
      <vt:lpstr>Benefits of Community Based Programs </vt:lpstr>
      <vt:lpstr>Areas of Improvement</vt:lpstr>
      <vt:lpstr>Recommendations for PA 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ANYSYC</dc:title>
  <dc:creator>Charland</dc:creator>
  <cp:lastModifiedBy>Kathleen Smith</cp:lastModifiedBy>
  <cp:revision>77</cp:revision>
  <cp:lastPrinted>2015-04-16T20:59:31Z</cp:lastPrinted>
  <dcterms:created xsi:type="dcterms:W3CDTF">2014-07-07T14:53:38Z</dcterms:created>
  <dcterms:modified xsi:type="dcterms:W3CDTF">2021-05-12T22:13:29Z</dcterms:modified>
</cp:coreProperties>
</file>