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467" r:id="rId7"/>
    <p:sldId id="600" r:id="rId8"/>
    <p:sldId id="181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19" autoAdjust="0"/>
  </p:normalViewPr>
  <p:slideViewPr>
    <p:cSldViewPr snapToGrid="0">
      <p:cViewPr varScale="1">
        <p:scale>
          <a:sx n="97" d="100"/>
          <a:sy n="97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CROCODILES DON’T COME WHEN THEY’RE CALLED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Liz Kuh, M.D.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May 13,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23FB0-F6CE-4F7F-8A55-1B157282EC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how this knowledge helps us understand why kids do what they do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C8DF30-087C-4D65-8875-9E8D8D14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A short story about the effects </a:t>
            </a:r>
            <a:r>
              <a:rPr lang="en-US" sz="4800"/>
              <a:t>of adverse </a:t>
            </a:r>
            <a:r>
              <a:rPr lang="en-US" sz="4800" dirty="0"/>
              <a:t>experience on brain development</a:t>
            </a:r>
          </a:p>
        </p:txBody>
      </p:sp>
    </p:spTree>
    <p:extLst>
      <p:ext uri="{BB962C8B-B14F-4D97-AF65-F5344CB8AC3E}">
        <p14:creationId xmlns:p14="http://schemas.microsoft.com/office/powerpoint/2010/main" val="358738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2209800" y="5577840"/>
          <a:ext cx="6583680" cy="365760"/>
        </p:xfrm>
        <a:graphic>
          <a:graphicData uri="http://schemas.openxmlformats.org/drawingml/2006/table">
            <a:tbl>
              <a:tblPr firstRow="1" bandRow="1">
                <a:solidFill>
                  <a:srgbClr val="FFFF99"/>
                </a:solidFill>
              </a:tblPr>
              <a:tblGrid>
                <a:gridCol w="131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Calm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Alert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Alarm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Fear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Terror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2065338" y="793750"/>
            <a:ext cx="5033962" cy="5499100"/>
            <a:chOff x="541338" y="793750"/>
            <a:chExt cx="5033962" cy="5499100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>
              <a:off x="541338" y="795338"/>
              <a:ext cx="887412" cy="2036763"/>
            </a:xfrm>
            <a:custGeom>
              <a:avLst/>
              <a:gdLst>
                <a:gd name="T0" fmla="*/ 4 w 629"/>
                <a:gd name="T1" fmla="*/ 0 h 1283"/>
                <a:gd name="T2" fmla="*/ 9 w 629"/>
                <a:gd name="T3" fmla="*/ 736 h 1283"/>
                <a:gd name="T4" fmla="*/ 4 w 629"/>
                <a:gd name="T5" fmla="*/ 1282 h 1283"/>
                <a:gd name="T6" fmla="*/ 0 w 629"/>
                <a:gd name="T7" fmla="*/ 644 h 1283"/>
                <a:gd name="T8" fmla="*/ 4 w 629"/>
                <a:gd name="T9" fmla="*/ 0 h 12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283"/>
                <a:gd name="T17" fmla="*/ 629 w 629"/>
                <a:gd name="T18" fmla="*/ 1283 h 12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283">
                  <a:moveTo>
                    <a:pt x="331" y="0"/>
                  </a:moveTo>
                  <a:lnTo>
                    <a:pt x="628" y="736"/>
                  </a:lnTo>
                  <a:lnTo>
                    <a:pt x="350" y="1282"/>
                  </a:lnTo>
                  <a:lnTo>
                    <a:pt x="0" y="644"/>
                  </a:lnTo>
                  <a:lnTo>
                    <a:pt x="331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47" name="Freeform 72"/>
            <p:cNvSpPr>
              <a:spLocks/>
            </p:cNvSpPr>
            <p:nvPr/>
          </p:nvSpPr>
          <p:spPr bwMode="auto">
            <a:xfrm>
              <a:off x="1038225" y="1960563"/>
              <a:ext cx="4132262" cy="871538"/>
            </a:xfrm>
            <a:custGeom>
              <a:avLst/>
              <a:gdLst>
                <a:gd name="T0" fmla="*/ 42 w 2928"/>
                <a:gd name="T1" fmla="*/ 0 h 549"/>
                <a:gd name="T2" fmla="*/ 4 w 2928"/>
                <a:gd name="T3" fmla="*/ 0 h 549"/>
                <a:gd name="T4" fmla="*/ 0 w 2928"/>
                <a:gd name="T5" fmla="*/ 548 h 549"/>
                <a:gd name="T6" fmla="*/ 37 w 2928"/>
                <a:gd name="T7" fmla="*/ 548 h 549"/>
                <a:gd name="T8" fmla="*/ 42 w 2928"/>
                <a:gd name="T9" fmla="*/ 0 h 5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28"/>
                <a:gd name="T16" fmla="*/ 0 h 549"/>
                <a:gd name="T17" fmla="*/ 2928 w 2928"/>
                <a:gd name="T18" fmla="*/ 549 h 5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28" h="549">
                  <a:moveTo>
                    <a:pt x="2927" y="0"/>
                  </a:moveTo>
                  <a:lnTo>
                    <a:pt x="277" y="0"/>
                  </a:lnTo>
                  <a:lnTo>
                    <a:pt x="0" y="548"/>
                  </a:lnTo>
                  <a:lnTo>
                    <a:pt x="2552" y="548"/>
                  </a:lnTo>
                  <a:lnTo>
                    <a:pt x="2927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48" name="Freeform 73"/>
            <p:cNvSpPr>
              <a:spLocks/>
            </p:cNvSpPr>
            <p:nvPr/>
          </p:nvSpPr>
          <p:spPr bwMode="auto">
            <a:xfrm>
              <a:off x="1006475" y="793750"/>
              <a:ext cx="4568825" cy="1169988"/>
            </a:xfrm>
            <a:custGeom>
              <a:avLst/>
              <a:gdLst>
                <a:gd name="T0" fmla="*/ 42 w 3237"/>
                <a:gd name="T1" fmla="*/ 736 h 737"/>
                <a:gd name="T2" fmla="*/ 4 w 3237"/>
                <a:gd name="T3" fmla="*/ 736 h 737"/>
                <a:gd name="T4" fmla="*/ 0 w 3237"/>
                <a:gd name="T5" fmla="*/ 0 h 737"/>
                <a:gd name="T6" fmla="*/ 47 w 3237"/>
                <a:gd name="T7" fmla="*/ 0 h 737"/>
                <a:gd name="T8" fmla="*/ 42 w 3237"/>
                <a:gd name="T9" fmla="*/ 736 h 7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37"/>
                <a:gd name="T16" fmla="*/ 0 h 737"/>
                <a:gd name="T17" fmla="*/ 3237 w 3237"/>
                <a:gd name="T18" fmla="*/ 737 h 7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37" h="737">
                  <a:moveTo>
                    <a:pt x="2951" y="736"/>
                  </a:moveTo>
                  <a:lnTo>
                    <a:pt x="299" y="736"/>
                  </a:lnTo>
                  <a:lnTo>
                    <a:pt x="0" y="0"/>
                  </a:lnTo>
                  <a:lnTo>
                    <a:pt x="3236" y="0"/>
                  </a:lnTo>
                  <a:lnTo>
                    <a:pt x="2951" y="736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49" name="Freeform 74"/>
            <p:cNvSpPr>
              <a:spLocks/>
            </p:cNvSpPr>
            <p:nvPr/>
          </p:nvSpPr>
          <p:spPr bwMode="auto">
            <a:xfrm>
              <a:off x="1106488" y="2139950"/>
              <a:ext cx="835025" cy="1847850"/>
            </a:xfrm>
            <a:custGeom>
              <a:avLst/>
              <a:gdLst>
                <a:gd name="T0" fmla="*/ 4 w 592"/>
                <a:gd name="T1" fmla="*/ 0 h 1164"/>
                <a:gd name="T2" fmla="*/ 9 w 592"/>
                <a:gd name="T3" fmla="*/ 690 h 1164"/>
                <a:gd name="T4" fmla="*/ 4 w 592"/>
                <a:gd name="T5" fmla="*/ 1163 h 1164"/>
                <a:gd name="T6" fmla="*/ 0 w 592"/>
                <a:gd name="T7" fmla="*/ 522 h 1164"/>
                <a:gd name="T8" fmla="*/ 4 w 592"/>
                <a:gd name="T9" fmla="*/ 0 h 1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1164"/>
                <a:gd name="T17" fmla="*/ 592 w 592"/>
                <a:gd name="T18" fmla="*/ 1164 h 1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1164">
                  <a:moveTo>
                    <a:pt x="278" y="0"/>
                  </a:moveTo>
                  <a:lnTo>
                    <a:pt x="591" y="690"/>
                  </a:lnTo>
                  <a:lnTo>
                    <a:pt x="347" y="1163"/>
                  </a:lnTo>
                  <a:lnTo>
                    <a:pt x="0" y="522"/>
                  </a:lnTo>
                  <a:lnTo>
                    <a:pt x="278" y="0"/>
                  </a:lnTo>
                </a:path>
              </a:pathLst>
            </a:custGeom>
            <a:solidFill>
              <a:srgbClr val="438E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0" name="Freeform 75"/>
            <p:cNvSpPr>
              <a:spLocks/>
            </p:cNvSpPr>
            <p:nvPr/>
          </p:nvSpPr>
          <p:spPr bwMode="auto">
            <a:xfrm>
              <a:off x="1595438" y="3338513"/>
              <a:ext cx="3108325" cy="649288"/>
            </a:xfrm>
            <a:custGeom>
              <a:avLst/>
              <a:gdLst>
                <a:gd name="T0" fmla="*/ 32 w 2202"/>
                <a:gd name="T1" fmla="*/ 0 h 409"/>
                <a:gd name="T2" fmla="*/ 4 w 2202"/>
                <a:gd name="T3" fmla="*/ 0 h 409"/>
                <a:gd name="T4" fmla="*/ 0 w 2202"/>
                <a:gd name="T5" fmla="*/ 408 h 409"/>
                <a:gd name="T6" fmla="*/ 26 w 2202"/>
                <a:gd name="T7" fmla="*/ 406 h 409"/>
                <a:gd name="T8" fmla="*/ 32 w 2202"/>
                <a:gd name="T9" fmla="*/ 0 h 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2"/>
                <a:gd name="T16" fmla="*/ 0 h 409"/>
                <a:gd name="T17" fmla="*/ 2202 w 2202"/>
                <a:gd name="T18" fmla="*/ 409 h 4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2" h="409">
                  <a:moveTo>
                    <a:pt x="2201" y="0"/>
                  </a:moveTo>
                  <a:lnTo>
                    <a:pt x="206" y="0"/>
                  </a:lnTo>
                  <a:lnTo>
                    <a:pt x="0" y="408"/>
                  </a:lnTo>
                  <a:lnTo>
                    <a:pt x="1807" y="406"/>
                  </a:lnTo>
                  <a:lnTo>
                    <a:pt x="2201" y="0"/>
                  </a:lnTo>
                </a:path>
              </a:pathLst>
            </a:custGeom>
            <a:solidFill>
              <a:srgbClr val="1F43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1" name="Freeform 76"/>
            <p:cNvSpPr>
              <a:spLocks/>
            </p:cNvSpPr>
            <p:nvPr/>
          </p:nvSpPr>
          <p:spPr bwMode="auto">
            <a:xfrm>
              <a:off x="1490663" y="2144713"/>
              <a:ext cx="3608387" cy="1198563"/>
            </a:xfrm>
            <a:custGeom>
              <a:avLst/>
              <a:gdLst>
                <a:gd name="T0" fmla="*/ 37 w 2556"/>
                <a:gd name="T1" fmla="*/ 0 h 755"/>
                <a:gd name="T2" fmla="*/ 0 w 2556"/>
                <a:gd name="T3" fmla="*/ 0 h 755"/>
                <a:gd name="T4" fmla="*/ 4 w 2556"/>
                <a:gd name="T5" fmla="*/ 754 h 755"/>
                <a:gd name="T6" fmla="*/ 33 w 2556"/>
                <a:gd name="T7" fmla="*/ 754 h 755"/>
                <a:gd name="T8" fmla="*/ 37 w 2556"/>
                <a:gd name="T9" fmla="*/ 0 h 7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56"/>
                <a:gd name="T16" fmla="*/ 0 h 755"/>
                <a:gd name="T17" fmla="*/ 2556 w 2556"/>
                <a:gd name="T18" fmla="*/ 755 h 7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56" h="755">
                  <a:moveTo>
                    <a:pt x="2555" y="0"/>
                  </a:moveTo>
                  <a:lnTo>
                    <a:pt x="0" y="0"/>
                  </a:lnTo>
                  <a:lnTo>
                    <a:pt x="283" y="754"/>
                  </a:lnTo>
                  <a:lnTo>
                    <a:pt x="2274" y="754"/>
                  </a:lnTo>
                  <a:lnTo>
                    <a:pt x="2555" y="0"/>
                  </a:lnTo>
                </a:path>
              </a:pathLst>
            </a:custGeom>
            <a:solidFill>
              <a:srgbClr val="A3F25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2" name="Freeform 77"/>
            <p:cNvSpPr>
              <a:spLocks/>
            </p:cNvSpPr>
            <p:nvPr/>
          </p:nvSpPr>
          <p:spPr bwMode="auto">
            <a:xfrm>
              <a:off x="1671638" y="3529013"/>
              <a:ext cx="685800" cy="1598613"/>
            </a:xfrm>
            <a:custGeom>
              <a:avLst/>
              <a:gdLst>
                <a:gd name="T0" fmla="*/ 7 w 486"/>
                <a:gd name="T1" fmla="*/ 732 h 1007"/>
                <a:gd name="T2" fmla="*/ 4 w 486"/>
                <a:gd name="T3" fmla="*/ 0 h 1007"/>
                <a:gd name="T4" fmla="*/ 0 w 486"/>
                <a:gd name="T5" fmla="*/ 375 h 1007"/>
                <a:gd name="T6" fmla="*/ 4 w 486"/>
                <a:gd name="T7" fmla="*/ 1006 h 1007"/>
                <a:gd name="T8" fmla="*/ 7 w 486"/>
                <a:gd name="T9" fmla="*/ 732 h 10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"/>
                <a:gd name="T16" fmla="*/ 0 h 1007"/>
                <a:gd name="T17" fmla="*/ 486 w 486"/>
                <a:gd name="T18" fmla="*/ 1007 h 10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" h="1007">
                  <a:moveTo>
                    <a:pt x="485" y="732"/>
                  </a:moveTo>
                  <a:lnTo>
                    <a:pt x="197" y="0"/>
                  </a:lnTo>
                  <a:lnTo>
                    <a:pt x="0" y="375"/>
                  </a:lnTo>
                  <a:lnTo>
                    <a:pt x="345" y="1006"/>
                  </a:lnTo>
                  <a:lnTo>
                    <a:pt x="485" y="732"/>
                  </a:lnTo>
                </a:path>
              </a:pathLst>
            </a:custGeom>
            <a:solidFill>
              <a:srgbClr val="7679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auto">
            <a:xfrm>
              <a:off x="2162175" y="4692650"/>
              <a:ext cx="2076450" cy="434975"/>
            </a:xfrm>
            <a:custGeom>
              <a:avLst/>
              <a:gdLst>
                <a:gd name="T0" fmla="*/ 20 w 1472"/>
                <a:gd name="T1" fmla="*/ 0 h 274"/>
                <a:gd name="T2" fmla="*/ 4 w 1472"/>
                <a:gd name="T3" fmla="*/ 0 h 274"/>
                <a:gd name="T4" fmla="*/ 0 w 1472"/>
                <a:gd name="T5" fmla="*/ 273 h 274"/>
                <a:gd name="T6" fmla="*/ 16 w 1472"/>
                <a:gd name="T7" fmla="*/ 273 h 274"/>
                <a:gd name="T8" fmla="*/ 20 w 1472"/>
                <a:gd name="T9" fmla="*/ 0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2"/>
                <a:gd name="T16" fmla="*/ 0 h 274"/>
                <a:gd name="T17" fmla="*/ 1472 w 1472"/>
                <a:gd name="T18" fmla="*/ 274 h 2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2" h="274">
                  <a:moveTo>
                    <a:pt x="1471" y="0"/>
                  </a:moveTo>
                  <a:lnTo>
                    <a:pt x="139" y="0"/>
                  </a:lnTo>
                  <a:lnTo>
                    <a:pt x="0" y="273"/>
                  </a:lnTo>
                  <a:lnTo>
                    <a:pt x="1098" y="273"/>
                  </a:lnTo>
                  <a:lnTo>
                    <a:pt x="1471" y="0"/>
                  </a:lnTo>
                </a:path>
              </a:pathLst>
            </a:custGeom>
            <a:solidFill>
              <a:srgbClr val="3A3C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auto">
            <a:xfrm>
              <a:off x="1951038" y="3527425"/>
              <a:ext cx="2686050" cy="1166813"/>
            </a:xfrm>
            <a:custGeom>
              <a:avLst/>
              <a:gdLst>
                <a:gd name="T0" fmla="*/ 28 w 1903"/>
                <a:gd name="T1" fmla="*/ 0 h 735"/>
                <a:gd name="T2" fmla="*/ 0 w 1903"/>
                <a:gd name="T3" fmla="*/ 0 h 735"/>
                <a:gd name="T4" fmla="*/ 4 w 1903"/>
                <a:gd name="T5" fmla="*/ 734 h 735"/>
                <a:gd name="T6" fmla="*/ 23 w 1903"/>
                <a:gd name="T7" fmla="*/ 734 h 735"/>
                <a:gd name="T8" fmla="*/ 28 w 1903"/>
                <a:gd name="T9" fmla="*/ 0 h 7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3"/>
                <a:gd name="T16" fmla="*/ 0 h 735"/>
                <a:gd name="T17" fmla="*/ 1903 w 1903"/>
                <a:gd name="T18" fmla="*/ 735 h 7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3" h="735">
                  <a:moveTo>
                    <a:pt x="1902" y="0"/>
                  </a:moveTo>
                  <a:lnTo>
                    <a:pt x="0" y="0"/>
                  </a:lnTo>
                  <a:lnTo>
                    <a:pt x="287" y="734"/>
                  </a:lnTo>
                  <a:lnTo>
                    <a:pt x="1619" y="734"/>
                  </a:lnTo>
                  <a:lnTo>
                    <a:pt x="1902" y="0"/>
                  </a:lnTo>
                </a:path>
              </a:pathLst>
            </a:custGeom>
            <a:solidFill>
              <a:srgbClr val="EAEC5E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5" name="Freeform 80"/>
            <p:cNvSpPr>
              <a:spLocks/>
            </p:cNvSpPr>
            <p:nvPr/>
          </p:nvSpPr>
          <p:spPr bwMode="auto">
            <a:xfrm>
              <a:off x="2235200" y="4889500"/>
              <a:ext cx="590550" cy="1397000"/>
            </a:xfrm>
            <a:custGeom>
              <a:avLst/>
              <a:gdLst>
                <a:gd name="T0" fmla="*/ 4 w 419"/>
                <a:gd name="T1" fmla="*/ 0 h 880"/>
                <a:gd name="T2" fmla="*/ 0 w 419"/>
                <a:gd name="T3" fmla="*/ 251 h 880"/>
                <a:gd name="T4" fmla="*/ 4 w 419"/>
                <a:gd name="T5" fmla="*/ 879 h 880"/>
                <a:gd name="T6" fmla="*/ 6 w 419"/>
                <a:gd name="T7" fmla="*/ 746 h 880"/>
                <a:gd name="T8" fmla="*/ 4 w 419"/>
                <a:gd name="T9" fmla="*/ 0 h 8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9"/>
                <a:gd name="T16" fmla="*/ 0 h 880"/>
                <a:gd name="T17" fmla="*/ 419 w 419"/>
                <a:gd name="T18" fmla="*/ 880 h 8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9" h="880">
                  <a:moveTo>
                    <a:pt x="132" y="0"/>
                  </a:moveTo>
                  <a:lnTo>
                    <a:pt x="0" y="251"/>
                  </a:lnTo>
                  <a:lnTo>
                    <a:pt x="346" y="879"/>
                  </a:lnTo>
                  <a:lnTo>
                    <a:pt x="418" y="746"/>
                  </a:lnTo>
                  <a:lnTo>
                    <a:pt x="132" y="0"/>
                  </a:lnTo>
                </a:path>
              </a:pathLst>
            </a:custGeom>
            <a:solidFill>
              <a:srgbClr val="E5405D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6" name="Freeform 81"/>
            <p:cNvSpPr>
              <a:spLocks/>
            </p:cNvSpPr>
            <p:nvPr/>
          </p:nvSpPr>
          <p:spPr bwMode="auto">
            <a:xfrm>
              <a:off x="2717800" y="6076950"/>
              <a:ext cx="1042987" cy="215900"/>
            </a:xfrm>
            <a:custGeom>
              <a:avLst/>
              <a:gdLst>
                <a:gd name="T0" fmla="*/ 11 w 739"/>
                <a:gd name="T1" fmla="*/ 0 h 136"/>
                <a:gd name="T2" fmla="*/ 4 w 739"/>
                <a:gd name="T3" fmla="*/ 0 h 136"/>
                <a:gd name="T4" fmla="*/ 0 w 739"/>
                <a:gd name="T5" fmla="*/ 135 h 136"/>
                <a:gd name="T6" fmla="*/ 7 w 739"/>
                <a:gd name="T7" fmla="*/ 133 h 136"/>
                <a:gd name="T8" fmla="*/ 11 w 739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9"/>
                <a:gd name="T16" fmla="*/ 0 h 136"/>
                <a:gd name="T17" fmla="*/ 739 w 739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9" h="136">
                  <a:moveTo>
                    <a:pt x="738" y="0"/>
                  </a:moveTo>
                  <a:lnTo>
                    <a:pt x="75" y="0"/>
                  </a:lnTo>
                  <a:lnTo>
                    <a:pt x="0" y="135"/>
                  </a:lnTo>
                  <a:lnTo>
                    <a:pt x="509" y="133"/>
                  </a:lnTo>
                  <a:lnTo>
                    <a:pt x="738" y="0"/>
                  </a:lnTo>
                </a:path>
              </a:pathLst>
            </a:custGeom>
            <a:solidFill>
              <a:srgbClr val="790015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7" name="Freeform 82"/>
            <p:cNvSpPr>
              <a:spLocks/>
            </p:cNvSpPr>
            <p:nvPr/>
          </p:nvSpPr>
          <p:spPr bwMode="auto">
            <a:xfrm>
              <a:off x="2420938" y="4889500"/>
              <a:ext cx="1747837" cy="1189038"/>
            </a:xfrm>
            <a:custGeom>
              <a:avLst/>
              <a:gdLst>
                <a:gd name="T0" fmla="*/ 18 w 1238"/>
                <a:gd name="T1" fmla="*/ 0 h 749"/>
                <a:gd name="T2" fmla="*/ 0 w 1238"/>
                <a:gd name="T3" fmla="*/ 0 h 749"/>
                <a:gd name="T4" fmla="*/ 4 w 1238"/>
                <a:gd name="T5" fmla="*/ 748 h 749"/>
                <a:gd name="T6" fmla="*/ 14 w 1238"/>
                <a:gd name="T7" fmla="*/ 748 h 749"/>
                <a:gd name="T8" fmla="*/ 18 w 1238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8"/>
                <a:gd name="T16" fmla="*/ 0 h 749"/>
                <a:gd name="T17" fmla="*/ 1238 w 1238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8" h="749">
                  <a:moveTo>
                    <a:pt x="1237" y="0"/>
                  </a:moveTo>
                  <a:lnTo>
                    <a:pt x="0" y="0"/>
                  </a:lnTo>
                  <a:lnTo>
                    <a:pt x="286" y="748"/>
                  </a:lnTo>
                  <a:lnTo>
                    <a:pt x="949" y="748"/>
                  </a:lnTo>
                  <a:lnTo>
                    <a:pt x="1237" y="0"/>
                  </a:lnTo>
                </a:path>
              </a:pathLst>
            </a:custGeom>
            <a:solidFill>
              <a:srgbClr val="FDA4B5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58" name="Rectangle 83"/>
          <p:cNvSpPr>
            <a:spLocks noChangeArrowheads="1"/>
          </p:cNvSpPr>
          <p:nvPr/>
        </p:nvSpPr>
        <p:spPr bwMode="auto">
          <a:xfrm>
            <a:off x="1888175" y="1136651"/>
            <a:ext cx="1016496" cy="46230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6858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144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430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002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0574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</a:rPr>
              <a:t>Cortex</a:t>
            </a:r>
          </a:p>
        </p:txBody>
      </p:sp>
      <p:sp>
        <p:nvSpPr>
          <p:cNvPr id="59" name="Rectangle 84"/>
          <p:cNvSpPr>
            <a:spLocks noChangeArrowheads="1"/>
          </p:cNvSpPr>
          <p:nvPr/>
        </p:nvSpPr>
        <p:spPr bwMode="auto">
          <a:xfrm>
            <a:off x="1735230" y="2514601"/>
            <a:ext cx="1322387" cy="46230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6858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144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430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002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0574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</a:rPr>
              <a:t>Limbic</a:t>
            </a:r>
          </a:p>
        </p:txBody>
      </p:sp>
      <p:sp>
        <p:nvSpPr>
          <p:cNvPr id="60" name="Rectangle 85"/>
          <p:cNvSpPr>
            <a:spLocks noChangeArrowheads="1"/>
          </p:cNvSpPr>
          <p:nvPr/>
        </p:nvSpPr>
        <p:spPr bwMode="auto">
          <a:xfrm>
            <a:off x="1720429" y="3733801"/>
            <a:ext cx="1830629" cy="83163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6858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144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430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002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0574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</a:rPr>
              <a:t>Diencephalon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</a:rPr>
              <a:t>Cerebellum</a:t>
            </a:r>
          </a:p>
        </p:txBody>
      </p:sp>
      <p:sp>
        <p:nvSpPr>
          <p:cNvPr id="61" name="Rectangle 86"/>
          <p:cNvSpPr>
            <a:spLocks noChangeArrowheads="1"/>
          </p:cNvSpPr>
          <p:nvPr/>
        </p:nvSpPr>
        <p:spPr bwMode="auto">
          <a:xfrm>
            <a:off x="1853895" y="5187950"/>
            <a:ext cx="1356332" cy="46230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6858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144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43000" indent="-18256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002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0574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</a:rPr>
              <a:t>Brainstem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30670" y="5058300"/>
            <a:ext cx="2422931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Blood Pressure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Heart Rate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Body Temperature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30670" y="3702028"/>
            <a:ext cx="242293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Motor Regulation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Arousal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Sleep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30670" y="2345755"/>
            <a:ext cx="2422931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Attachment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Emotional/Sexual Behavior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58744" y="989482"/>
            <a:ext cx="2394856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Abstract Thought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Concrete Thought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Affiliation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44827" y="990600"/>
            <a:ext cx="4719637" cy="5632450"/>
            <a:chOff x="1520826" y="990600"/>
            <a:chExt cx="4719637" cy="5632450"/>
          </a:xfrm>
        </p:grpSpPr>
        <p:grpSp>
          <p:nvGrpSpPr>
            <p:cNvPr id="5" name="Group 4"/>
            <p:cNvGrpSpPr/>
            <p:nvPr/>
          </p:nvGrpSpPr>
          <p:grpSpPr>
            <a:xfrm>
              <a:off x="1520826" y="1295400"/>
              <a:ext cx="1603374" cy="4197171"/>
              <a:chOff x="1752600" y="1897062"/>
              <a:chExt cx="1524000" cy="4351338"/>
            </a:xfrm>
            <a:solidFill>
              <a:schemeClr val="bg1">
                <a:lumMod val="65000"/>
              </a:schemeClr>
            </a:solidFill>
          </p:grpSpPr>
          <p:sp>
            <p:nvSpPr>
              <p:cNvPr id="32" name="Oval 32"/>
              <p:cNvSpPr>
                <a:spLocks noChangeArrowheads="1"/>
              </p:cNvSpPr>
              <p:nvPr/>
            </p:nvSpPr>
            <p:spPr bwMode="auto">
              <a:xfrm>
                <a:off x="2743200" y="5221287"/>
                <a:ext cx="381000" cy="381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>
                    <a:solidFill>
                      <a:prstClr val="black"/>
                    </a:solidFill>
                    <a:latin typeface="Avenir Book" charset="0"/>
                    <a:ea typeface="Avenir Book" charset="0"/>
                    <a:cs typeface="Avenir Book" charset="0"/>
                  </a:rPr>
                  <a:t>DA</a:t>
                </a:r>
              </a:p>
            </p:txBody>
          </p:sp>
          <p:sp>
            <p:nvSpPr>
              <p:cNvPr id="33" name="Line 36"/>
              <p:cNvSpPr>
                <a:spLocks noChangeShapeType="1"/>
              </p:cNvSpPr>
              <p:nvPr/>
            </p:nvSpPr>
            <p:spPr bwMode="auto">
              <a:xfrm flipH="1" flipV="1">
                <a:off x="2895600" y="3344862"/>
                <a:ext cx="0" cy="1876425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 flipH="1" flipV="1">
                <a:off x="2438400" y="3192462"/>
                <a:ext cx="457200" cy="228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35" name="Line 44"/>
              <p:cNvSpPr>
                <a:spLocks noChangeShapeType="1"/>
              </p:cNvSpPr>
              <p:nvPr/>
            </p:nvSpPr>
            <p:spPr bwMode="auto">
              <a:xfrm flipV="1">
                <a:off x="2438400" y="2278062"/>
                <a:ext cx="0" cy="990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36" name="Line 45"/>
              <p:cNvSpPr>
                <a:spLocks noChangeShapeType="1"/>
              </p:cNvSpPr>
              <p:nvPr/>
            </p:nvSpPr>
            <p:spPr bwMode="auto">
              <a:xfrm>
                <a:off x="2971800" y="4716462"/>
                <a:ext cx="3048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38" name="Line 53"/>
              <p:cNvSpPr>
                <a:spLocks noChangeShapeType="1"/>
              </p:cNvSpPr>
              <p:nvPr/>
            </p:nvSpPr>
            <p:spPr bwMode="auto">
              <a:xfrm flipH="1" flipV="1">
                <a:off x="1752600" y="1897062"/>
                <a:ext cx="685800" cy="3810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39" name="Line 54"/>
              <p:cNvSpPr>
                <a:spLocks noChangeShapeType="1"/>
              </p:cNvSpPr>
              <p:nvPr/>
            </p:nvSpPr>
            <p:spPr bwMode="auto">
              <a:xfrm flipH="1" flipV="1">
                <a:off x="2514600" y="4716462"/>
                <a:ext cx="381000" cy="228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cxnSp>
            <p:nvCxnSpPr>
              <p:cNvPr id="40" name="Straight Connector 39"/>
              <p:cNvCxnSpPr>
                <a:stCxn id="32" idx="4"/>
                <a:endCxn id="41" idx="0"/>
              </p:cNvCxnSpPr>
              <p:nvPr/>
            </p:nvCxnSpPr>
            <p:spPr>
              <a:xfrm flipH="1">
                <a:off x="2922005" y="5602286"/>
                <a:ext cx="11695" cy="500064"/>
              </a:xfrm>
              <a:prstGeom prst="line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  <a:softEdge rad="0"/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Isosceles Triangle 40"/>
              <p:cNvSpPr/>
              <p:nvPr/>
            </p:nvSpPr>
            <p:spPr>
              <a:xfrm>
                <a:off x="2806118" y="6102350"/>
                <a:ext cx="231775" cy="146050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141537" y="990600"/>
              <a:ext cx="4098926" cy="5632450"/>
              <a:chOff x="2141537" y="990600"/>
              <a:chExt cx="4098926" cy="5632450"/>
            </a:xfrm>
          </p:grpSpPr>
          <p:sp>
            <p:nvSpPr>
              <p:cNvPr id="44" name="Oval 33"/>
              <p:cNvSpPr>
                <a:spLocks noChangeArrowheads="1"/>
              </p:cNvSpPr>
              <p:nvPr/>
            </p:nvSpPr>
            <p:spPr bwMode="auto">
              <a:xfrm>
                <a:off x="3017837" y="4714875"/>
                <a:ext cx="381000" cy="381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>
                    <a:solidFill>
                      <a:prstClr val="black"/>
                    </a:solidFill>
                    <a:latin typeface="Avenir Book" charset="0"/>
                    <a:ea typeface="Avenir Book" charset="0"/>
                    <a:cs typeface="Avenir Book" charset="0"/>
                  </a:rPr>
                  <a:t>NE</a:t>
                </a:r>
              </a:p>
            </p:txBody>
          </p:sp>
          <p:sp>
            <p:nvSpPr>
              <p:cNvPr id="63" name="Line 35"/>
              <p:cNvSpPr>
                <a:spLocks noChangeShapeType="1"/>
              </p:cNvSpPr>
              <p:nvPr/>
            </p:nvSpPr>
            <p:spPr bwMode="auto">
              <a:xfrm flipV="1">
                <a:off x="3208337" y="1295400"/>
                <a:ext cx="0" cy="3419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68" name="Line 42"/>
              <p:cNvSpPr>
                <a:spLocks noChangeShapeType="1"/>
              </p:cNvSpPr>
              <p:nvPr/>
            </p:nvSpPr>
            <p:spPr bwMode="auto">
              <a:xfrm flipH="1" flipV="1">
                <a:off x="2141537" y="1143000"/>
                <a:ext cx="10668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69" name="Line 43"/>
              <p:cNvSpPr>
                <a:spLocks noChangeShapeType="1"/>
              </p:cNvSpPr>
              <p:nvPr/>
            </p:nvSpPr>
            <p:spPr bwMode="auto">
              <a:xfrm flipV="1">
                <a:off x="3208337" y="990600"/>
                <a:ext cx="6858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70" name="Line 52"/>
              <p:cNvSpPr>
                <a:spLocks noChangeShapeType="1"/>
              </p:cNvSpPr>
              <p:nvPr/>
            </p:nvSpPr>
            <p:spPr bwMode="auto">
              <a:xfrm flipH="1" flipV="1">
                <a:off x="2751137" y="2362200"/>
                <a:ext cx="457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cxnSp>
            <p:nvCxnSpPr>
              <p:cNvPr id="71" name="Straight Connector 70"/>
              <p:cNvCxnSpPr>
                <a:stCxn id="44" idx="4"/>
              </p:cNvCxnSpPr>
              <p:nvPr/>
            </p:nvCxnSpPr>
            <p:spPr>
              <a:xfrm flipH="1">
                <a:off x="3200400" y="5095875"/>
                <a:ext cx="7937" cy="774700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  <a:softEdge rad="0"/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209925" y="5867400"/>
                <a:ext cx="828675" cy="304800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  <a:softEdge rad="0"/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Heart 72"/>
              <p:cNvSpPr/>
              <p:nvPr/>
            </p:nvSpPr>
            <p:spPr>
              <a:xfrm>
                <a:off x="4114800" y="6019800"/>
                <a:ext cx="685800" cy="60325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74" name="TextBox 72"/>
              <p:cNvSpPr txBox="1">
                <a:spLocks noChangeArrowheads="1"/>
              </p:cNvSpPr>
              <p:nvPr/>
            </p:nvSpPr>
            <p:spPr bwMode="auto">
              <a:xfrm>
                <a:off x="4800600" y="6172200"/>
                <a:ext cx="143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rgbClr val="C0504D">
                        <a:lumMod val="40000"/>
                        <a:lumOff val="60000"/>
                      </a:srgbClr>
                    </a:solidFill>
                    <a:latin typeface="Avenir Book" charset="0"/>
                    <a:ea typeface="Avenir Book" charset="0"/>
                    <a:cs typeface="Avenir Book" charset="0"/>
                  </a:rPr>
                  <a:t>ANS - body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505200" y="1069975"/>
              <a:ext cx="1295400" cy="4873625"/>
              <a:chOff x="3505200" y="1069975"/>
              <a:chExt cx="1295400" cy="4873625"/>
            </a:xfrm>
          </p:grpSpPr>
          <p:sp>
            <p:nvSpPr>
              <p:cNvPr id="75" name="Oval 34"/>
              <p:cNvSpPr>
                <a:spLocks noChangeArrowheads="1"/>
              </p:cNvSpPr>
              <p:nvPr/>
            </p:nvSpPr>
            <p:spPr bwMode="auto">
              <a:xfrm>
                <a:off x="3505200" y="4908550"/>
                <a:ext cx="381000" cy="381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>
                    <a:solidFill>
                      <a:prstClr val="black"/>
                    </a:solidFill>
                    <a:latin typeface="Avenir Book" charset="0"/>
                    <a:ea typeface="Avenir Book" charset="0"/>
                    <a:cs typeface="Avenir Book" charset="0"/>
                  </a:rPr>
                  <a:t>SER</a:t>
                </a:r>
              </a:p>
            </p:txBody>
          </p:sp>
          <p:sp>
            <p:nvSpPr>
              <p:cNvPr id="76" name="Line 37"/>
              <p:cNvSpPr>
                <a:spLocks noChangeShapeType="1"/>
              </p:cNvSpPr>
              <p:nvPr/>
            </p:nvSpPr>
            <p:spPr bwMode="auto">
              <a:xfrm flipV="1">
                <a:off x="3657600" y="1336675"/>
                <a:ext cx="0" cy="3581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77" name="Line 38"/>
              <p:cNvSpPr>
                <a:spLocks noChangeShapeType="1"/>
              </p:cNvSpPr>
              <p:nvPr/>
            </p:nvSpPr>
            <p:spPr bwMode="auto">
              <a:xfrm>
                <a:off x="3657600" y="3965575"/>
                <a:ext cx="381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78" name="Line 39"/>
              <p:cNvSpPr>
                <a:spLocks noChangeShapeType="1"/>
              </p:cNvSpPr>
              <p:nvPr/>
            </p:nvSpPr>
            <p:spPr bwMode="auto">
              <a:xfrm flipV="1">
                <a:off x="3657600" y="2593975"/>
                <a:ext cx="6096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79" name="Line 40"/>
              <p:cNvSpPr>
                <a:spLocks noChangeShapeType="1"/>
              </p:cNvSpPr>
              <p:nvPr/>
            </p:nvSpPr>
            <p:spPr bwMode="auto">
              <a:xfrm flipV="1">
                <a:off x="3657600" y="1222375"/>
                <a:ext cx="1066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80" name="Line 46"/>
              <p:cNvSpPr>
                <a:spLocks noChangeShapeType="1"/>
              </p:cNvSpPr>
              <p:nvPr/>
            </p:nvSpPr>
            <p:spPr bwMode="auto">
              <a:xfrm flipV="1">
                <a:off x="4038600" y="3813175"/>
                <a:ext cx="1524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81" name="Line 47"/>
              <p:cNvSpPr>
                <a:spLocks noChangeShapeType="1"/>
              </p:cNvSpPr>
              <p:nvPr/>
            </p:nvSpPr>
            <p:spPr bwMode="auto">
              <a:xfrm flipV="1">
                <a:off x="4267200" y="2441575"/>
                <a:ext cx="1524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sp>
            <p:nvSpPr>
              <p:cNvPr id="82" name="Line 48"/>
              <p:cNvSpPr>
                <a:spLocks noChangeShapeType="1"/>
              </p:cNvSpPr>
              <p:nvPr/>
            </p:nvSpPr>
            <p:spPr bwMode="auto">
              <a:xfrm flipV="1">
                <a:off x="4648200" y="1069975"/>
                <a:ext cx="1524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  <p:cxnSp>
            <p:nvCxnSpPr>
              <p:cNvPr id="83" name="Straight Connector 82"/>
              <p:cNvCxnSpPr>
                <a:stCxn id="75" idx="4"/>
                <a:endCxn id="84" idx="0"/>
              </p:cNvCxnSpPr>
              <p:nvPr/>
            </p:nvCxnSpPr>
            <p:spPr>
              <a:xfrm flipH="1">
                <a:off x="3689625" y="5289550"/>
                <a:ext cx="6075" cy="508000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  <a:softEdge rad="0"/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Isosceles Triangle 83"/>
              <p:cNvSpPr/>
              <p:nvPr/>
            </p:nvSpPr>
            <p:spPr>
              <a:xfrm>
                <a:off x="3573737" y="5797550"/>
                <a:ext cx="231775" cy="146050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Avenir Book" charset="0"/>
                  <a:ea typeface="Avenir Book" charset="0"/>
                  <a:cs typeface="Avenir Book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26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8064E-6 L 0.06615 1.88064E-6 C 0.09566 1.88064E-6 0.1323 -0.02013 0.1323 -0.03609 L 0.1323 -0.07217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-360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854E-6 L 0.06459 -4.22854E-6 C 0.09427 -4.22854E-6 0.12969 0.05529 0.12969 0.10132 L 0.12969 0.20519 " pathEditMode="relative" rAng="0" ptsTypes="FfFF">
                                      <p:cBhvr>
                                        <p:cTn id="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1024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873E-6 L 0.21007 -2.873E-6 C 0.30382 -2.873E-6 0.42014 -0.05829 0.42014 -0.1034 L 0.42014 -0.20263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7" y="-1013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98265E-6 L 0.31459 4.98265E-6 C 0.45591 4.98265E-6 0.63143 -0.10688 0.63143 -0.19316 L 0.63143 -0.3851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63" y="-192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19408E-7 L 0.27136 0.00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4" grpId="0" animBg="1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9C4518-1F6C-C343-824D-65FB44A63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847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0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3E67AC-3C35-2B4D-B8F9-8C46132B6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066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openxmlformats.org/package/2006/metadata/core-properties"/>
    <ds:schemaRef ds:uri="16c05727-aa75-4e4a-9b5f-8a80a1165891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{20841E2A-07BE-4F72-A535-B96D78D47420}tf78438558_win32</Template>
  <TotalTime>28</TotalTime>
  <Words>78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Avenir Book</vt:lpstr>
      <vt:lpstr>Calibri</vt:lpstr>
      <vt:lpstr>Century Gothic</vt:lpstr>
      <vt:lpstr>Garamond</vt:lpstr>
      <vt:lpstr>SavonVTI</vt:lpstr>
      <vt:lpstr>CROCODILES DON’T COME WHEN THEY’RE CALLED</vt:lpstr>
      <vt:lpstr>A short story about the effects of adverse experience on brain development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CROCODILES DON’T COME WHEN THEY’RE CALLED</dc:title>
  <dc:creator>Elizabeth Kuh</dc:creator>
  <cp:lastModifiedBy>Kathleen Smith</cp:lastModifiedBy>
  <cp:revision>5</cp:revision>
  <dcterms:created xsi:type="dcterms:W3CDTF">2021-05-12T14:28:12Z</dcterms:created>
  <dcterms:modified xsi:type="dcterms:W3CDTF">2021-05-12T22:06:26Z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