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0" r:id="rId4"/>
  </p:sldMasterIdLst>
  <p:notesMasterIdLst>
    <p:notesMasterId r:id="rId31"/>
  </p:notesMasterIdLst>
  <p:handoutMasterIdLst>
    <p:handoutMasterId r:id="rId32"/>
  </p:handoutMasterIdLst>
  <p:sldIdLst>
    <p:sldId id="351" r:id="rId5"/>
    <p:sldId id="259" r:id="rId6"/>
    <p:sldId id="353" r:id="rId7"/>
    <p:sldId id="360" r:id="rId8"/>
    <p:sldId id="1978" r:id="rId9"/>
    <p:sldId id="1905" r:id="rId10"/>
    <p:sldId id="1951" r:id="rId11"/>
    <p:sldId id="1956" r:id="rId12"/>
    <p:sldId id="1957" r:id="rId13"/>
    <p:sldId id="1427" r:id="rId14"/>
    <p:sldId id="2003" r:id="rId15"/>
    <p:sldId id="1979" r:id="rId16"/>
    <p:sldId id="1633" r:id="rId17"/>
    <p:sldId id="1414" r:id="rId18"/>
    <p:sldId id="1983" r:id="rId19"/>
    <p:sldId id="1954" r:id="rId20"/>
    <p:sldId id="1955" r:id="rId21"/>
    <p:sldId id="1986" r:id="rId22"/>
    <p:sldId id="1997" r:id="rId23"/>
    <p:sldId id="1994" r:id="rId24"/>
    <p:sldId id="1893" r:id="rId25"/>
    <p:sldId id="2000" r:id="rId26"/>
    <p:sldId id="1995" r:id="rId27"/>
    <p:sldId id="1830" r:id="rId28"/>
    <p:sldId id="1712" r:id="rId29"/>
    <p:sldId id="1910"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Rosenthal" initials="RR" lastIdx="2" clrIdx="0"/>
  <p:cmAuthor id="7" name="Francis Stiefel" initials="FS" lastIdx="3" clrIdx="7">
    <p:extLst>
      <p:ext uri="{19B8F6BF-5375-455C-9EA6-DF929625EA0E}">
        <p15:presenceInfo xmlns:p15="http://schemas.microsoft.com/office/powerpoint/2012/main" userId="S-1-5-21-2508354382-2482052505-1312164956-4163" providerId="AD"/>
      </p:ext>
    </p:extLst>
  </p:cmAuthor>
  <p:cmAuthor id="1" name="Margot Isman" initials="MI" lastIdx="19" clrIdx="1"/>
  <p:cmAuthor id="2" name="Courtney Warren" initials="CW" lastIdx="1" clrIdx="2"/>
  <p:cmAuthor id="3" name="Pam Lachman" initials="PL" lastIdx="4" clrIdx="3"/>
  <p:cmAuthor id="4" name="Editor" initials="RR" lastIdx="20" clrIdx="4"/>
  <p:cmAuthor id="5" name="Yamanda Wright" initials="YW" lastIdx="3" clrIdx="5">
    <p:extLst>
      <p:ext uri="{19B8F6BF-5375-455C-9EA6-DF929625EA0E}">
        <p15:presenceInfo xmlns:p15="http://schemas.microsoft.com/office/powerpoint/2012/main" userId="S-1-5-21-2508354382-2482052505-1312164956-3519" providerId="AD"/>
      </p:ext>
    </p:extLst>
  </p:cmAuthor>
  <p:cmAuthor id="6" name="Noah Bein" initials="NB" lastIdx="7" clrIdx="6">
    <p:extLst>
      <p:ext uri="{19B8F6BF-5375-455C-9EA6-DF929625EA0E}">
        <p15:presenceInfo xmlns:p15="http://schemas.microsoft.com/office/powerpoint/2012/main" userId="S-1-5-21-348236861-3921275564-2774298785-29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2AD"/>
    <a:srgbClr val="000000"/>
    <a:srgbClr val="004F8A"/>
    <a:srgbClr val="5D5F01"/>
    <a:srgbClr val="DDBE05"/>
    <a:srgbClr val="3B8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2" autoAdjust="0"/>
    <p:restoredTop sz="95238" autoAdjust="0"/>
  </p:normalViewPr>
  <p:slideViewPr>
    <p:cSldViewPr>
      <p:cViewPr varScale="1">
        <p:scale>
          <a:sx n="92" d="100"/>
          <a:sy n="92" d="100"/>
        </p:scale>
        <p:origin x="14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3139"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fowler\Desktop\JCJC%20Expungement%20Work\Expungement%20Additional%20Analysi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fowler\Desktop\JCJC%20YLS%20Data%20Analysis\Initial_Y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fowler\Desktop\JCJC%20Dispositions%20Work%20File\FirstTimeMis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fowler\Desktop\October%2014%20Follow%20Up%20Analyses\JCJC%20Workshop%20Presentation%20-%201019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fowler\Desktop\JCJC%20Placement%20Work\Re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fowler\Desktop\JCJC%20Placement%20Work\Re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pew.pewtrusts.org\pct\Users\Washington%20DC\nbein\Desktop\PA%20Docs\RED%20by%20Offens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rPr>
              <a:t>Law Enforcement Referral and Arrest Rate per 10,000 Students,</a:t>
            </a:r>
          </a:p>
          <a:p>
            <a:pPr>
              <a:defRPr/>
            </a:pPr>
            <a:r>
              <a:rPr lang="en-US" sz="1400" b="1" i="0" baseline="0" dirty="0">
                <a:solidFill>
                  <a:schemeClr val="tx1"/>
                </a:solidFill>
                <a:effectLst/>
              </a:rPr>
              <a:t>by State, 2015-2016</a:t>
            </a:r>
            <a:endParaRPr lang="en-US" sz="1400" dirty="0">
              <a:solidFill>
                <a:schemeClr val="tx1"/>
              </a:solidFill>
              <a:effectLst/>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'New slides'!$F$13</c:f>
              <c:strCache>
                <c:ptCount val="1"/>
                <c:pt idx="0">
                  <c:v>Law Enforcemnent Referral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slides'!$E$14:$E$20</c:f>
              <c:strCache>
                <c:ptCount val="7"/>
                <c:pt idx="0">
                  <c:v>Delaware</c:v>
                </c:pt>
                <c:pt idx="1">
                  <c:v>Maryland</c:v>
                </c:pt>
                <c:pt idx="2">
                  <c:v>New Jersey</c:v>
                </c:pt>
                <c:pt idx="3">
                  <c:v>New York</c:v>
                </c:pt>
                <c:pt idx="4">
                  <c:v>Ohio</c:v>
                </c:pt>
                <c:pt idx="5">
                  <c:v>Pennsylvania</c:v>
                </c:pt>
                <c:pt idx="6">
                  <c:v>West Virginia</c:v>
                </c:pt>
              </c:strCache>
            </c:strRef>
          </c:cat>
          <c:val>
            <c:numRef>
              <c:f>'New slides'!$F$14:$F$20</c:f>
              <c:numCache>
                <c:formatCode>0</c:formatCode>
                <c:ptCount val="7"/>
                <c:pt idx="0">
                  <c:v>104.79871592782132</c:v>
                </c:pt>
                <c:pt idx="1">
                  <c:v>45.453426463248974</c:v>
                </c:pt>
                <c:pt idx="2">
                  <c:v>20.803127692968893</c:v>
                </c:pt>
                <c:pt idx="3">
                  <c:v>24.245861621394763</c:v>
                </c:pt>
                <c:pt idx="4">
                  <c:v>16.628133435076251</c:v>
                </c:pt>
                <c:pt idx="5">
                  <c:v>114.48142488446351</c:v>
                </c:pt>
                <c:pt idx="6">
                  <c:v>22.009665582340567</c:v>
                </c:pt>
              </c:numCache>
            </c:numRef>
          </c:val>
          <c:extLst>
            <c:ext xmlns:c16="http://schemas.microsoft.com/office/drawing/2014/chart" uri="{C3380CC4-5D6E-409C-BE32-E72D297353CC}">
              <c16:uniqueId val="{00000000-A988-430F-8513-9120836FE4BA}"/>
            </c:ext>
          </c:extLst>
        </c:ser>
        <c:ser>
          <c:idx val="1"/>
          <c:order val="1"/>
          <c:tx>
            <c:strRef>
              <c:f>'New slides'!$G$13</c:f>
              <c:strCache>
                <c:ptCount val="1"/>
                <c:pt idx="0">
                  <c:v>Arrest Rate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slides'!$E$14:$E$20</c:f>
              <c:strCache>
                <c:ptCount val="7"/>
                <c:pt idx="0">
                  <c:v>Delaware</c:v>
                </c:pt>
                <c:pt idx="1">
                  <c:v>Maryland</c:v>
                </c:pt>
                <c:pt idx="2">
                  <c:v>New Jersey</c:v>
                </c:pt>
                <c:pt idx="3">
                  <c:v>New York</c:v>
                </c:pt>
                <c:pt idx="4">
                  <c:v>Ohio</c:v>
                </c:pt>
                <c:pt idx="5">
                  <c:v>Pennsylvania</c:v>
                </c:pt>
                <c:pt idx="6">
                  <c:v>West Virginia</c:v>
                </c:pt>
              </c:strCache>
            </c:strRef>
          </c:cat>
          <c:val>
            <c:numRef>
              <c:f>'New slides'!$G$14:$G$20</c:f>
              <c:numCache>
                <c:formatCode>0</c:formatCode>
                <c:ptCount val="7"/>
                <c:pt idx="0">
                  <c:v>25.911770421714063</c:v>
                </c:pt>
                <c:pt idx="1">
                  <c:v>20.175413075637096</c:v>
                </c:pt>
                <c:pt idx="2">
                  <c:v>8.0848353152611487</c:v>
                </c:pt>
                <c:pt idx="3">
                  <c:v>2.340574930314701</c:v>
                </c:pt>
                <c:pt idx="4">
                  <c:v>4.3677323098299601</c:v>
                </c:pt>
                <c:pt idx="5">
                  <c:v>28.678327370034481</c:v>
                </c:pt>
                <c:pt idx="6">
                  <c:v>3.1596257279705866</c:v>
                </c:pt>
              </c:numCache>
            </c:numRef>
          </c:val>
          <c:extLst>
            <c:ext xmlns:c16="http://schemas.microsoft.com/office/drawing/2014/chart" uri="{C3380CC4-5D6E-409C-BE32-E72D297353CC}">
              <c16:uniqueId val="{00000001-A988-430F-8513-9120836FE4BA}"/>
            </c:ext>
          </c:extLst>
        </c:ser>
        <c:dLbls>
          <c:dLblPos val="outEnd"/>
          <c:showLegendKey val="0"/>
          <c:showVal val="1"/>
          <c:showCatName val="0"/>
          <c:showSerName val="0"/>
          <c:showPercent val="0"/>
          <c:showBubbleSize val="0"/>
        </c:dLbls>
        <c:gapWidth val="219"/>
        <c:overlap val="-27"/>
        <c:axId val="567623448"/>
        <c:axId val="567622136"/>
      </c:barChart>
      <c:catAx>
        <c:axId val="56762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7622136"/>
        <c:crosses val="autoZero"/>
        <c:auto val="1"/>
        <c:lblAlgn val="ctr"/>
        <c:lblOffset val="100"/>
        <c:noMultiLvlLbl val="0"/>
      </c:catAx>
      <c:valAx>
        <c:axId val="567622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7623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Expungement Rate by Case Outcome</a:t>
            </a:r>
          </a:p>
        </c:rich>
      </c:tx>
      <c:layout>
        <c:manualLayout>
          <c:xMode val="edge"/>
          <c:yMode val="edge"/>
          <c:x val="0.31196065098086206"/>
          <c:y val="1.71765959187776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21500234016597E-2"/>
          <c:y val="0.16261953456835013"/>
          <c:w val="0.88208630900855312"/>
          <c:h val="0.69681031515446878"/>
        </c:manualLayout>
      </c:layout>
      <c:barChart>
        <c:barDir val="col"/>
        <c:grouping val="stacked"/>
        <c:varyColors val="0"/>
        <c:ser>
          <c:idx val="0"/>
          <c:order val="0"/>
          <c:tx>
            <c:strRef>
              <c:f>'Total Expunge Rate'!$B$8</c:f>
              <c:strCache>
                <c:ptCount val="1"/>
                <c:pt idx="0">
                  <c:v>Expunged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Expunge Rate'!$C$7:$F$7</c:f>
              <c:strCache>
                <c:ptCount val="4"/>
                <c:pt idx="0">
                  <c:v>Dismissed or Withdrawn</c:v>
                </c:pt>
                <c:pt idx="1">
                  <c:v>Informal Adjustment</c:v>
                </c:pt>
                <c:pt idx="2">
                  <c:v>Consent Decree</c:v>
                </c:pt>
                <c:pt idx="3">
                  <c:v>Adjudications</c:v>
                </c:pt>
              </c:strCache>
            </c:strRef>
          </c:cat>
          <c:val>
            <c:numRef>
              <c:f>'Total Expunge Rate'!$C$8:$F$8</c:f>
              <c:numCache>
                <c:formatCode>0%</c:formatCode>
                <c:ptCount val="4"/>
                <c:pt idx="0">
                  <c:v>0.24400639318060735</c:v>
                </c:pt>
                <c:pt idx="1">
                  <c:v>0.23687019641332194</c:v>
                </c:pt>
                <c:pt idx="2">
                  <c:v>0.2413860610806578</c:v>
                </c:pt>
                <c:pt idx="3">
                  <c:v>3.7499999999999999E-2</c:v>
                </c:pt>
              </c:numCache>
            </c:numRef>
          </c:val>
          <c:extLst>
            <c:ext xmlns:c16="http://schemas.microsoft.com/office/drawing/2014/chart" uri="{C3380CC4-5D6E-409C-BE32-E72D297353CC}">
              <c16:uniqueId val="{00000000-409E-40DB-BBD9-9AE91F772BAF}"/>
            </c:ext>
          </c:extLst>
        </c:ser>
        <c:ser>
          <c:idx val="1"/>
          <c:order val="1"/>
          <c:tx>
            <c:strRef>
              <c:f>'Total Expunge Rate'!$B$9</c:f>
              <c:strCache>
                <c:ptCount val="1"/>
                <c:pt idx="0">
                  <c:v>Not Expunged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Expunge Rate'!$C$7:$F$7</c:f>
              <c:strCache>
                <c:ptCount val="4"/>
                <c:pt idx="0">
                  <c:v>Dismissed or Withdrawn</c:v>
                </c:pt>
                <c:pt idx="1">
                  <c:v>Informal Adjustment</c:v>
                </c:pt>
                <c:pt idx="2">
                  <c:v>Consent Decree</c:v>
                </c:pt>
                <c:pt idx="3">
                  <c:v>Adjudications</c:v>
                </c:pt>
              </c:strCache>
            </c:strRef>
          </c:cat>
          <c:val>
            <c:numRef>
              <c:f>'Total Expunge Rate'!$C$9:$F$9</c:f>
              <c:numCache>
                <c:formatCode>0%</c:formatCode>
                <c:ptCount val="4"/>
                <c:pt idx="0">
                  <c:v>0.75599360681939265</c:v>
                </c:pt>
                <c:pt idx="1">
                  <c:v>0.76312980358667803</c:v>
                </c:pt>
                <c:pt idx="2">
                  <c:v>0.75861393891934226</c:v>
                </c:pt>
                <c:pt idx="3">
                  <c:v>0.96250000000000002</c:v>
                </c:pt>
              </c:numCache>
            </c:numRef>
          </c:val>
          <c:extLst>
            <c:ext xmlns:c16="http://schemas.microsoft.com/office/drawing/2014/chart" uri="{C3380CC4-5D6E-409C-BE32-E72D297353CC}">
              <c16:uniqueId val="{00000001-409E-40DB-BBD9-9AE91F772BAF}"/>
            </c:ext>
          </c:extLst>
        </c:ser>
        <c:dLbls>
          <c:showLegendKey val="0"/>
          <c:showVal val="0"/>
          <c:showCatName val="0"/>
          <c:showSerName val="0"/>
          <c:showPercent val="0"/>
          <c:showBubbleSize val="0"/>
        </c:dLbls>
        <c:gapWidth val="150"/>
        <c:overlap val="100"/>
        <c:axId val="593709448"/>
        <c:axId val="593711048"/>
      </c:barChart>
      <c:catAx>
        <c:axId val="59370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3711048"/>
        <c:crosses val="autoZero"/>
        <c:auto val="1"/>
        <c:lblAlgn val="ctr"/>
        <c:lblOffset val="100"/>
        <c:noMultiLvlLbl val="0"/>
      </c:catAx>
      <c:valAx>
        <c:axId val="59371104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3709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0.26859378733650924"/>
          <c:y val="8.9784907091973024E-2"/>
          <c:w val="0.4878925537958414"/>
          <c:h val="4.565976499621641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Initial</a:t>
            </a:r>
            <a:r>
              <a:rPr lang="en-US" b="1" baseline="0" dirty="0">
                <a:solidFill>
                  <a:sysClr val="windowText" lastClr="000000"/>
                </a:solidFill>
              </a:rPr>
              <a:t> Court Response of Youth Assessed as Low Risk: 2018</a:t>
            </a:r>
            <a:endParaRPr lang="en-US" b="1" dirty="0">
              <a:solidFill>
                <a:sysClr val="windowText" lastClr="000000"/>
              </a:solidFill>
            </a:endParaRPr>
          </a:p>
        </c:rich>
      </c:tx>
      <c:layout>
        <c:manualLayout>
          <c:xMode val="edge"/>
          <c:yMode val="edge"/>
          <c:x val="0.25668071671079484"/>
          <c:y val="2.69688345788643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18501892339367"/>
          <c:y val="0.14273246456104172"/>
          <c:w val="0.77889141301467446"/>
          <c:h val="0.81409033915122631"/>
        </c:manualLayout>
      </c:layout>
      <c:barChart>
        <c:barDir val="col"/>
        <c:grouping val="percentStacked"/>
        <c:varyColors val="0"/>
        <c:ser>
          <c:idx val="0"/>
          <c:order val="0"/>
          <c:tx>
            <c:strRef>
              <c:f>dispos!$P$4</c:f>
              <c:strCache>
                <c:ptCount val="1"/>
                <c:pt idx="0">
                  <c:v>Dismissed/Withdrawn</c:v>
                </c:pt>
              </c:strCache>
            </c:strRef>
          </c:tx>
          <c:spPr>
            <a:solidFill>
              <a:schemeClr val="accent1"/>
            </a:solidFill>
            <a:ln>
              <a:noFill/>
            </a:ln>
            <a:effectLst/>
          </c:spPr>
          <c:invertIfNegative val="0"/>
          <c:dLbls>
            <c:dLbl>
              <c:idx val="0"/>
              <c:layout>
                <c:manualLayout>
                  <c:x val="-2.8763331876235794E-3"/>
                  <c:y val="-1.0687583570091579E-7"/>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r>
                      <a:rPr lang="en-US" baseline="0"/>
                      <a:t>Dismissed/Withdrawn,</a:t>
                    </a:r>
                    <a:fld id="{EA5AA7DF-EBA6-48B4-90F0-2840338F1F58}" type="VALUE">
                      <a:rPr lang="en-US" baseline="0" smtClean="0"/>
                      <a:pPr>
                        <a:defRPr sz="1200">
                          <a:solidFill>
                            <a:schemeClr val="tx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3440094039414107"/>
                      <c:h val="9.0710010375506092E-2"/>
                    </c:manualLayout>
                  </c15:layout>
                  <c15:dlblFieldTable/>
                  <c15:showDataLabelsRange val="0"/>
                </c:ext>
                <c:ext xmlns:c16="http://schemas.microsoft.com/office/drawing/2014/chart" uri="{C3380CC4-5D6E-409C-BE32-E72D297353CC}">
                  <c16:uniqueId val="{00000000-BBC8-43E1-BD96-C7FCB0FBB37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dispos!$Q$3</c:f>
              <c:strCache>
                <c:ptCount val="1"/>
                <c:pt idx="0">
                  <c:v>Low</c:v>
                </c:pt>
              </c:strCache>
            </c:strRef>
          </c:cat>
          <c:val>
            <c:numRef>
              <c:f>dispos!$Q$4</c:f>
              <c:numCache>
                <c:formatCode>0%</c:formatCode>
                <c:ptCount val="1"/>
                <c:pt idx="0">
                  <c:v>2.837370242214533E-2</c:v>
                </c:pt>
              </c:numCache>
            </c:numRef>
          </c:val>
          <c:extLst>
            <c:ext xmlns:c16="http://schemas.microsoft.com/office/drawing/2014/chart" uri="{C3380CC4-5D6E-409C-BE32-E72D297353CC}">
              <c16:uniqueId val="{00000000-A8C0-4345-9EEF-1ECEE2400209}"/>
            </c:ext>
          </c:extLst>
        </c:ser>
        <c:ser>
          <c:idx val="1"/>
          <c:order val="1"/>
          <c:tx>
            <c:strRef>
              <c:f>dispos!$P$5</c:f>
              <c:strCache>
                <c:ptCount val="1"/>
                <c:pt idx="0">
                  <c:v>Pre-Petition Diversion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dispos!$Q$3</c:f>
              <c:strCache>
                <c:ptCount val="1"/>
                <c:pt idx="0">
                  <c:v>Low</c:v>
                </c:pt>
              </c:strCache>
            </c:strRef>
          </c:cat>
          <c:val>
            <c:numRef>
              <c:f>dispos!$Q$5</c:f>
              <c:numCache>
                <c:formatCode>0%</c:formatCode>
                <c:ptCount val="1"/>
                <c:pt idx="0">
                  <c:v>0.33356401384083045</c:v>
                </c:pt>
              </c:numCache>
            </c:numRef>
          </c:val>
          <c:extLst>
            <c:ext xmlns:c16="http://schemas.microsoft.com/office/drawing/2014/chart" uri="{C3380CC4-5D6E-409C-BE32-E72D297353CC}">
              <c16:uniqueId val="{00000001-A8C0-4345-9EEF-1ECEE2400209}"/>
            </c:ext>
          </c:extLst>
        </c:ser>
        <c:ser>
          <c:idx val="2"/>
          <c:order val="2"/>
          <c:tx>
            <c:strRef>
              <c:f>dispos!$P$6</c:f>
              <c:strCache>
                <c:ptCount val="1"/>
                <c:pt idx="0">
                  <c:v>Petitioned</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dispos!$Q$3</c:f>
              <c:strCache>
                <c:ptCount val="1"/>
                <c:pt idx="0">
                  <c:v>Low</c:v>
                </c:pt>
              </c:strCache>
            </c:strRef>
          </c:cat>
          <c:val>
            <c:numRef>
              <c:f>dispos!$Q$6</c:f>
              <c:numCache>
                <c:formatCode>0%</c:formatCode>
                <c:ptCount val="1"/>
                <c:pt idx="0">
                  <c:v>0.63806228373702423</c:v>
                </c:pt>
              </c:numCache>
            </c:numRef>
          </c:val>
          <c:extLst>
            <c:ext xmlns:c16="http://schemas.microsoft.com/office/drawing/2014/chart" uri="{C3380CC4-5D6E-409C-BE32-E72D297353CC}">
              <c16:uniqueId val="{00000002-A8C0-4345-9EEF-1ECEE2400209}"/>
            </c:ext>
          </c:extLst>
        </c:ser>
        <c:dLbls>
          <c:showLegendKey val="0"/>
          <c:showVal val="0"/>
          <c:showCatName val="0"/>
          <c:showSerName val="0"/>
          <c:showPercent val="0"/>
          <c:showBubbleSize val="0"/>
        </c:dLbls>
        <c:gapWidth val="150"/>
        <c:overlap val="100"/>
        <c:axId val="1119002192"/>
        <c:axId val="1119003440"/>
      </c:barChart>
      <c:catAx>
        <c:axId val="1119002192"/>
        <c:scaling>
          <c:orientation val="minMax"/>
        </c:scaling>
        <c:delete val="1"/>
        <c:axPos val="b"/>
        <c:numFmt formatCode="General" sourceLinked="1"/>
        <c:majorTickMark val="none"/>
        <c:minorTickMark val="none"/>
        <c:tickLblPos val="nextTo"/>
        <c:crossAx val="1119003440"/>
        <c:crosses val="autoZero"/>
        <c:auto val="1"/>
        <c:lblAlgn val="ctr"/>
        <c:lblOffset val="100"/>
        <c:noMultiLvlLbl val="0"/>
      </c:catAx>
      <c:valAx>
        <c:axId val="11190034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b="1" dirty="0">
                    <a:solidFill>
                      <a:schemeClr val="tx1"/>
                    </a:solidFill>
                  </a:rPr>
                  <a:t>Written Allegations</a:t>
                </a:r>
              </a:p>
            </c:rich>
          </c:tx>
          <c:layout>
            <c:manualLayout>
              <c:xMode val="edge"/>
              <c:yMode val="edge"/>
              <c:x val="2.272392682501467E-3"/>
              <c:y val="0.280738879676191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900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Initial Court Outcomes of First-Time Misdemeanor Written Allegations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52110783666021E-2"/>
          <c:y val="0.19411868098558233"/>
          <c:w val="0.90533313679557925"/>
          <c:h val="0.61520983961474274"/>
        </c:manualLayout>
      </c:layout>
      <c:barChart>
        <c:barDir val="col"/>
        <c:grouping val="percentStacked"/>
        <c:varyColors val="0"/>
        <c:ser>
          <c:idx val="0"/>
          <c:order val="0"/>
          <c:tx>
            <c:strRef>
              <c:f>misd_outcome!$A$35</c:f>
              <c:strCache>
                <c:ptCount val="1"/>
                <c:pt idx="0">
                  <c:v>Dismissed/Withdrawn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misd_outcome!$B$34:$K$34</c:f>
              <c:strCache>
                <c:ptCount val="10"/>
                <c:pt idx="0">
                  <c:v>2009 (N=11,488)</c:v>
                </c:pt>
                <c:pt idx="1">
                  <c:v>2010 (N=11,639)</c:v>
                </c:pt>
                <c:pt idx="2">
                  <c:v>2011 (N=12,482)</c:v>
                </c:pt>
                <c:pt idx="3">
                  <c:v>2012 (N=12,854)</c:v>
                </c:pt>
                <c:pt idx="4">
                  <c:v>2013 (N=13,950)</c:v>
                </c:pt>
                <c:pt idx="5">
                  <c:v>2014 (N=12,554)</c:v>
                </c:pt>
                <c:pt idx="6">
                  <c:v>2015 (N=10,883)</c:v>
                </c:pt>
                <c:pt idx="7">
                  <c:v>2016 (N=9,733)</c:v>
                </c:pt>
                <c:pt idx="8">
                  <c:v>2017 (N=9,393)</c:v>
                </c:pt>
                <c:pt idx="9">
                  <c:v>2018 (N=5,664)</c:v>
                </c:pt>
              </c:strCache>
            </c:strRef>
          </c:cat>
          <c:val>
            <c:numRef>
              <c:f>misd_outcome!$B$35:$K$35</c:f>
              <c:numCache>
                <c:formatCode>0%</c:formatCode>
                <c:ptCount val="10"/>
                <c:pt idx="0">
                  <c:v>8.8788300835654602E-2</c:v>
                </c:pt>
                <c:pt idx="1">
                  <c:v>7.9731935733310416E-2</c:v>
                </c:pt>
                <c:pt idx="2">
                  <c:v>7.8272712706297071E-2</c:v>
                </c:pt>
                <c:pt idx="3">
                  <c:v>6.6671853119651472E-2</c:v>
                </c:pt>
                <c:pt idx="4">
                  <c:v>7.0250896057347675E-2</c:v>
                </c:pt>
                <c:pt idx="5">
                  <c:v>6.372470925601402E-2</c:v>
                </c:pt>
                <c:pt idx="6">
                  <c:v>7.4519893411743088E-2</c:v>
                </c:pt>
                <c:pt idx="7">
                  <c:v>6.5344703585739239E-2</c:v>
                </c:pt>
                <c:pt idx="8">
                  <c:v>7.846268497817524E-2</c:v>
                </c:pt>
                <c:pt idx="9">
                  <c:v>6.903248587570622E-2</c:v>
                </c:pt>
              </c:numCache>
            </c:numRef>
          </c:val>
          <c:extLst>
            <c:ext xmlns:c16="http://schemas.microsoft.com/office/drawing/2014/chart" uri="{C3380CC4-5D6E-409C-BE32-E72D297353CC}">
              <c16:uniqueId val="{00000000-1A85-44DD-AFD4-847CDA3CCF40}"/>
            </c:ext>
          </c:extLst>
        </c:ser>
        <c:ser>
          <c:idx val="1"/>
          <c:order val="1"/>
          <c:tx>
            <c:strRef>
              <c:f>misd_outcome!$A$36</c:f>
              <c:strCache>
                <c:ptCount val="1"/>
                <c:pt idx="0">
                  <c:v>Pre-Petition Diversion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misd_outcome!$B$34:$K$34</c:f>
              <c:strCache>
                <c:ptCount val="10"/>
                <c:pt idx="0">
                  <c:v>2009 (N=11,488)</c:v>
                </c:pt>
                <c:pt idx="1">
                  <c:v>2010 (N=11,639)</c:v>
                </c:pt>
                <c:pt idx="2">
                  <c:v>2011 (N=12,482)</c:v>
                </c:pt>
                <c:pt idx="3">
                  <c:v>2012 (N=12,854)</c:v>
                </c:pt>
                <c:pt idx="4">
                  <c:v>2013 (N=13,950)</c:v>
                </c:pt>
                <c:pt idx="5">
                  <c:v>2014 (N=12,554)</c:v>
                </c:pt>
                <c:pt idx="6">
                  <c:v>2015 (N=10,883)</c:v>
                </c:pt>
                <c:pt idx="7">
                  <c:v>2016 (N=9,733)</c:v>
                </c:pt>
                <c:pt idx="8">
                  <c:v>2017 (N=9,393)</c:v>
                </c:pt>
                <c:pt idx="9">
                  <c:v>2018 (N=5,664)</c:v>
                </c:pt>
              </c:strCache>
            </c:strRef>
          </c:cat>
          <c:val>
            <c:numRef>
              <c:f>misd_outcome!$B$36:$K$36</c:f>
              <c:numCache>
                <c:formatCode>0%</c:formatCode>
                <c:ptCount val="10"/>
                <c:pt idx="0">
                  <c:v>0.25966225626740946</c:v>
                </c:pt>
                <c:pt idx="1">
                  <c:v>0.2757968897671621</c:v>
                </c:pt>
                <c:pt idx="2">
                  <c:v>0.31453292741547828</c:v>
                </c:pt>
                <c:pt idx="3">
                  <c:v>0.33421503034074995</c:v>
                </c:pt>
                <c:pt idx="4">
                  <c:v>0.32709677419354838</c:v>
                </c:pt>
                <c:pt idx="5">
                  <c:v>0.3310498645849928</c:v>
                </c:pt>
                <c:pt idx="6">
                  <c:v>0.34071487641275383</c:v>
                </c:pt>
                <c:pt idx="7">
                  <c:v>0.36001232918935577</c:v>
                </c:pt>
                <c:pt idx="8">
                  <c:v>0.36974342595549875</c:v>
                </c:pt>
                <c:pt idx="9">
                  <c:v>0.38700564971751411</c:v>
                </c:pt>
              </c:numCache>
            </c:numRef>
          </c:val>
          <c:extLst>
            <c:ext xmlns:c16="http://schemas.microsoft.com/office/drawing/2014/chart" uri="{C3380CC4-5D6E-409C-BE32-E72D297353CC}">
              <c16:uniqueId val="{00000001-1A85-44DD-AFD4-847CDA3CCF40}"/>
            </c:ext>
          </c:extLst>
        </c:ser>
        <c:ser>
          <c:idx val="2"/>
          <c:order val="2"/>
          <c:tx>
            <c:strRef>
              <c:f>misd_outcome!$A$37</c:f>
              <c:strCache>
                <c:ptCount val="1"/>
                <c:pt idx="0">
                  <c:v>Post-Petition Outcome</c:v>
                </c:pt>
              </c:strCache>
            </c:strRef>
          </c:tx>
          <c:spPr>
            <a:solidFill>
              <a:schemeClr val="accent4">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misd_outcome!$B$34:$K$34</c:f>
              <c:strCache>
                <c:ptCount val="10"/>
                <c:pt idx="0">
                  <c:v>2009 (N=11,488)</c:v>
                </c:pt>
                <c:pt idx="1">
                  <c:v>2010 (N=11,639)</c:v>
                </c:pt>
                <c:pt idx="2">
                  <c:v>2011 (N=12,482)</c:v>
                </c:pt>
                <c:pt idx="3">
                  <c:v>2012 (N=12,854)</c:v>
                </c:pt>
                <c:pt idx="4">
                  <c:v>2013 (N=13,950)</c:v>
                </c:pt>
                <c:pt idx="5">
                  <c:v>2014 (N=12,554)</c:v>
                </c:pt>
                <c:pt idx="6">
                  <c:v>2015 (N=10,883)</c:v>
                </c:pt>
                <c:pt idx="7">
                  <c:v>2016 (N=9,733)</c:v>
                </c:pt>
                <c:pt idx="8">
                  <c:v>2017 (N=9,393)</c:v>
                </c:pt>
                <c:pt idx="9">
                  <c:v>2018 (N=5,664)</c:v>
                </c:pt>
              </c:strCache>
            </c:strRef>
          </c:cat>
          <c:val>
            <c:numRef>
              <c:f>misd_outcome!$B$37:$K$37</c:f>
              <c:numCache>
                <c:formatCode>0%</c:formatCode>
                <c:ptCount val="10"/>
                <c:pt idx="0">
                  <c:v>0.65154944289693595</c:v>
                </c:pt>
                <c:pt idx="1">
                  <c:v>0.64447117449952751</c:v>
                </c:pt>
                <c:pt idx="2">
                  <c:v>0.60719435987822457</c:v>
                </c:pt>
                <c:pt idx="3">
                  <c:v>0.59911311653959864</c:v>
                </c:pt>
                <c:pt idx="4">
                  <c:v>0.60265232974910399</c:v>
                </c:pt>
                <c:pt idx="5">
                  <c:v>0.60522542615899311</c:v>
                </c:pt>
                <c:pt idx="6">
                  <c:v>0.58476523017550308</c:v>
                </c:pt>
                <c:pt idx="7">
                  <c:v>0.57464296722490493</c:v>
                </c:pt>
                <c:pt idx="8">
                  <c:v>0.55179388906632598</c:v>
                </c:pt>
                <c:pt idx="9">
                  <c:v>0.54396186440677963</c:v>
                </c:pt>
              </c:numCache>
            </c:numRef>
          </c:val>
          <c:extLst>
            <c:ext xmlns:c16="http://schemas.microsoft.com/office/drawing/2014/chart" uri="{C3380CC4-5D6E-409C-BE32-E72D297353CC}">
              <c16:uniqueId val="{00000002-1A85-44DD-AFD4-847CDA3CCF40}"/>
            </c:ext>
          </c:extLst>
        </c:ser>
        <c:dLbls>
          <c:showLegendKey val="0"/>
          <c:showVal val="0"/>
          <c:showCatName val="0"/>
          <c:showSerName val="0"/>
          <c:showPercent val="0"/>
          <c:showBubbleSize val="0"/>
        </c:dLbls>
        <c:gapWidth val="70"/>
        <c:overlap val="100"/>
        <c:axId val="1392133823"/>
        <c:axId val="1443632191"/>
      </c:barChart>
      <c:catAx>
        <c:axId val="13921338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a:t>
                </a:r>
              </a:p>
            </c:rich>
          </c:tx>
          <c:layout>
            <c:manualLayout>
              <c:xMode val="edge"/>
              <c:yMode val="edge"/>
              <c:x val="0.50859788325243493"/>
              <c:y val="0.918863486142882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443632191"/>
        <c:crosses val="autoZero"/>
        <c:auto val="1"/>
        <c:lblAlgn val="ctr"/>
        <c:lblOffset val="100"/>
        <c:noMultiLvlLbl val="0"/>
      </c:catAx>
      <c:valAx>
        <c:axId val="144363219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Written Allegations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92133823"/>
        <c:crosses val="autoZero"/>
        <c:crossBetween val="between"/>
      </c:valAx>
      <c:spPr>
        <a:noFill/>
        <a:ln>
          <a:noFill/>
        </a:ln>
        <a:effectLst/>
      </c:spPr>
    </c:plotArea>
    <c:legend>
      <c:legendPos val="b"/>
      <c:layout>
        <c:manualLayout>
          <c:xMode val="edge"/>
          <c:yMode val="edge"/>
          <c:x val="9.2219101079579896E-2"/>
          <c:y val="9.8161420596632132E-2"/>
          <c:w val="0.79319901976538665"/>
          <c:h val="5.639138696909912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Previous Number of Adjudications of Delinquency of Youth with Placement Dispositions: 2018</a:t>
            </a:r>
          </a:p>
        </c:rich>
      </c:tx>
      <c:layout>
        <c:manualLayout>
          <c:xMode val="edge"/>
          <c:yMode val="edge"/>
          <c:x val="0.19356328593254199"/>
          <c:y val="2.688172043010752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01484702471892"/>
          <c:y val="0.24996888493776992"/>
          <c:w val="0.62701649234144241"/>
          <c:h val="0.67758233849801031"/>
        </c:manualLayout>
      </c:layout>
      <c:pieChart>
        <c:varyColors val="1"/>
        <c:ser>
          <c:idx val="0"/>
          <c:order val="0"/>
          <c:tx>
            <c:strRef>
              <c:f>Sheet6!$J$2</c:f>
              <c:strCache>
                <c:ptCount val="1"/>
                <c:pt idx="0">
                  <c:v>Previous Adjudication of Delinquency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18-450C-9BC7-E4740BB17A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18-450C-9BC7-E4740BB17A35}"/>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4518-450C-9BC7-E4740BB17A35}"/>
              </c:ext>
            </c:extLst>
          </c:dPt>
          <c:dPt>
            <c:idx val="3"/>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7-4518-450C-9BC7-E4740BB17A35}"/>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4518-450C-9BC7-E4740BB17A35}"/>
              </c:ext>
            </c:extLst>
          </c:dPt>
          <c:dLbls>
            <c:dLbl>
              <c:idx val="0"/>
              <c:layout>
                <c:manualLayout>
                  <c:x val="-0.15732254083911154"/>
                  <c:y val="-0.2214674879349758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518-450C-9BC7-E4740BB17A35}"/>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518-450C-9BC7-E4740BB17A35}"/>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518-450C-9BC7-E4740BB17A35}"/>
                </c:ext>
              </c:extLst>
            </c:dLbl>
            <c:dLbl>
              <c:idx val="3"/>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518-450C-9BC7-E4740BB17A35}"/>
                </c:ext>
              </c:extLst>
            </c:dLbl>
            <c:dLbl>
              <c:idx val="4"/>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518-450C-9BC7-E4740BB17A3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Sheet6!$I$3:$I$7</c:f>
              <c:strCache>
                <c:ptCount val="5"/>
                <c:pt idx="0">
                  <c:v>None</c:v>
                </c:pt>
                <c:pt idx="1">
                  <c:v>One</c:v>
                </c:pt>
                <c:pt idx="2">
                  <c:v>Two</c:v>
                </c:pt>
                <c:pt idx="3">
                  <c:v>Three</c:v>
                </c:pt>
                <c:pt idx="4">
                  <c:v>Four or More</c:v>
                </c:pt>
              </c:strCache>
            </c:strRef>
          </c:cat>
          <c:val>
            <c:numRef>
              <c:f>Sheet6!$J$3:$J$7</c:f>
              <c:numCache>
                <c:formatCode>0%</c:formatCode>
                <c:ptCount val="5"/>
                <c:pt idx="0">
                  <c:v>0.73</c:v>
                </c:pt>
                <c:pt idx="1">
                  <c:v>0.11</c:v>
                </c:pt>
                <c:pt idx="2">
                  <c:v>7.0000000000000007E-2</c:v>
                </c:pt>
                <c:pt idx="3">
                  <c:v>0.04</c:v>
                </c:pt>
                <c:pt idx="4">
                  <c:v>0.05</c:v>
                </c:pt>
              </c:numCache>
            </c:numRef>
          </c:val>
          <c:extLst>
            <c:ext xmlns:c16="http://schemas.microsoft.com/office/drawing/2014/chart" uri="{C3380CC4-5D6E-409C-BE32-E72D297353CC}">
              <c16:uniqueId val="{0000000A-4518-450C-9BC7-E4740BB17A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rPr>
              <a:t>Number of Out-of-Home Placements* for Youth with Placement Dispositions: 2018</a:t>
            </a:r>
            <a:endParaRPr lang="en-US" sz="1100" dirty="0">
              <a:solidFill>
                <a:schemeClr val="tx1"/>
              </a:solidFill>
              <a:effectLst/>
            </a:endParaRPr>
          </a:p>
        </c:rich>
      </c:tx>
      <c:layout>
        <c:manualLayout>
          <c:xMode val="edge"/>
          <c:yMode val="edge"/>
          <c:x val="0.16550129783335799"/>
          <c:y val="1.13566883181482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2184979696739"/>
          <c:y val="0.10610248647058464"/>
          <c:w val="0.88719880593123801"/>
          <c:h val="0.69831605797723517"/>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total_facilit!$R$4:$R$9</c:f>
              <c:strCache>
                <c:ptCount val="6"/>
                <c:pt idx="0">
                  <c:v>One
 (N=195)</c:v>
                </c:pt>
                <c:pt idx="1">
                  <c:v>Two 
(N=368)</c:v>
                </c:pt>
                <c:pt idx="2">
                  <c:v>Three 
(N=310)</c:v>
                </c:pt>
                <c:pt idx="3">
                  <c:v>Four 
(N=253)</c:v>
                </c:pt>
                <c:pt idx="4">
                  <c:v>Five to Ten 
(N=773)</c:v>
                </c:pt>
                <c:pt idx="5">
                  <c:v>Eleven or More 
(N=248)</c:v>
                </c:pt>
              </c:strCache>
            </c:strRef>
          </c:cat>
          <c:val>
            <c:numRef>
              <c:f>total_facilit!$S$4:$S$9</c:f>
              <c:numCache>
                <c:formatCode>0%</c:formatCode>
                <c:ptCount val="6"/>
                <c:pt idx="0">
                  <c:v>0.09</c:v>
                </c:pt>
                <c:pt idx="1">
                  <c:v>0.17</c:v>
                </c:pt>
                <c:pt idx="2">
                  <c:v>0.14000000000000001</c:v>
                </c:pt>
                <c:pt idx="3">
                  <c:v>0.12</c:v>
                </c:pt>
                <c:pt idx="4">
                  <c:v>0.36</c:v>
                </c:pt>
                <c:pt idx="5">
                  <c:v>0.12</c:v>
                </c:pt>
              </c:numCache>
            </c:numRef>
          </c:val>
          <c:extLst>
            <c:ext xmlns:c16="http://schemas.microsoft.com/office/drawing/2014/chart" uri="{C3380CC4-5D6E-409C-BE32-E72D297353CC}">
              <c16:uniqueId val="{00000000-7471-4836-926E-CBB0303D7251}"/>
            </c:ext>
          </c:extLst>
        </c:ser>
        <c:dLbls>
          <c:showLegendKey val="0"/>
          <c:showVal val="0"/>
          <c:showCatName val="0"/>
          <c:showSerName val="0"/>
          <c:showPercent val="0"/>
          <c:showBubbleSize val="0"/>
        </c:dLbls>
        <c:gapWidth val="219"/>
        <c:overlap val="-27"/>
        <c:axId val="1131845968"/>
        <c:axId val="1131840144"/>
      </c:barChart>
      <c:catAx>
        <c:axId val="1131845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Number</a:t>
                </a:r>
                <a:r>
                  <a:rPr lang="en-US" sz="1200" b="1" baseline="0" dirty="0">
                    <a:solidFill>
                      <a:schemeClr val="tx1"/>
                    </a:solidFill>
                  </a:rPr>
                  <a:t> of Out-of-Home Placements</a:t>
                </a:r>
                <a:endParaRPr lang="en-US" sz="1200" b="1" dirty="0">
                  <a:solidFill>
                    <a:schemeClr val="tx1"/>
                  </a:solidFill>
                </a:endParaRPr>
              </a:p>
            </c:rich>
          </c:tx>
          <c:layout>
            <c:manualLayout>
              <c:xMode val="edge"/>
              <c:yMode val="edge"/>
              <c:x val="0.34634437239462712"/>
              <c:y val="0.951491763308699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31840144"/>
        <c:crosses val="autoZero"/>
        <c:auto val="1"/>
        <c:lblAlgn val="ctr"/>
        <c:lblOffset val="100"/>
        <c:noMultiLvlLbl val="0"/>
      </c:catAx>
      <c:valAx>
        <c:axId val="11318401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Youth</a:t>
                </a:r>
              </a:p>
            </c:rich>
          </c:tx>
          <c:layout>
            <c:manualLayout>
              <c:xMode val="edge"/>
              <c:yMode val="edge"/>
              <c:x val="1.1390304153157326E-3"/>
              <c:y val="0.446553459794727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31845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Total Cumulative Time Out</a:t>
            </a:r>
            <a:r>
              <a:rPr lang="en-US" b="1" baseline="0" dirty="0">
                <a:solidFill>
                  <a:schemeClr val="tx1"/>
                </a:solidFill>
              </a:rPr>
              <a:t> </a:t>
            </a:r>
            <a:r>
              <a:rPr lang="en-US" b="1" dirty="0">
                <a:solidFill>
                  <a:schemeClr val="tx1"/>
                </a:solidFill>
              </a:rPr>
              <a:t>of</a:t>
            </a:r>
            <a:r>
              <a:rPr lang="en-US" b="1" baseline="0" dirty="0">
                <a:solidFill>
                  <a:schemeClr val="tx1"/>
                </a:solidFill>
              </a:rPr>
              <a:t> </a:t>
            </a:r>
            <a:r>
              <a:rPr lang="en-US" b="1" dirty="0">
                <a:solidFill>
                  <a:schemeClr val="tx1"/>
                </a:solidFill>
              </a:rPr>
              <a:t>Home* for Youth with Placement Dispositions: 2018</a:t>
            </a:r>
          </a:p>
        </c:rich>
      </c:tx>
      <c:layout>
        <c:manualLayout>
          <c:xMode val="edge"/>
          <c:yMode val="edge"/>
          <c:x val="0.1419934640522876"/>
          <c:y val="1.92542727050433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074648757140646E-2"/>
          <c:y val="0.20907131625321337"/>
          <c:w val="0.90263715197365035"/>
          <c:h val="0.61148386333841376"/>
        </c:manualLayout>
      </c:layout>
      <c:barChart>
        <c:barDir val="col"/>
        <c:grouping val="clustered"/>
        <c:varyColors val="0"/>
        <c:ser>
          <c:idx val="0"/>
          <c:order val="0"/>
          <c:tx>
            <c:strRef>
              <c:f>total_oohs!$O$4</c:f>
              <c:strCache>
                <c:ptCount val="1"/>
                <c:pt idx="0">
                  <c:v>Percentage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total_oohs!$N$5:$N$9</c:f>
              <c:strCache>
                <c:ptCount val="5"/>
                <c:pt idx="0">
                  <c:v>Six Months or Less</c:v>
                </c:pt>
                <c:pt idx="1">
                  <c:v>7 to 12 Months</c:v>
                </c:pt>
                <c:pt idx="2">
                  <c:v>13 to 18 Months</c:v>
                </c:pt>
                <c:pt idx="3">
                  <c:v>19 to 24 Months</c:v>
                </c:pt>
                <c:pt idx="4">
                  <c:v>More than 24 Months</c:v>
                </c:pt>
              </c:strCache>
            </c:strRef>
          </c:cat>
          <c:val>
            <c:numRef>
              <c:f>total_oohs!$O$5:$O$9</c:f>
              <c:numCache>
                <c:formatCode>0%</c:formatCode>
                <c:ptCount val="5"/>
                <c:pt idx="0">
                  <c:v>0.22</c:v>
                </c:pt>
                <c:pt idx="1">
                  <c:v>0.3</c:v>
                </c:pt>
                <c:pt idx="2">
                  <c:v>0.19</c:v>
                </c:pt>
                <c:pt idx="3">
                  <c:v>0.11</c:v>
                </c:pt>
                <c:pt idx="4">
                  <c:v>0.18</c:v>
                </c:pt>
              </c:numCache>
            </c:numRef>
          </c:val>
          <c:extLst>
            <c:ext xmlns:c16="http://schemas.microsoft.com/office/drawing/2014/chart" uri="{C3380CC4-5D6E-409C-BE32-E72D297353CC}">
              <c16:uniqueId val="{00000000-8B80-4C53-8D9E-70067DCF3811}"/>
            </c:ext>
          </c:extLst>
        </c:ser>
        <c:dLbls>
          <c:showLegendKey val="0"/>
          <c:showVal val="0"/>
          <c:showCatName val="0"/>
          <c:showSerName val="0"/>
          <c:showPercent val="0"/>
          <c:showBubbleSize val="0"/>
        </c:dLbls>
        <c:gapWidth val="219"/>
        <c:overlap val="-27"/>
        <c:axId val="609318783"/>
        <c:axId val="609315039"/>
      </c:barChart>
      <c:catAx>
        <c:axId val="6093187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Length of Time</a:t>
                </a:r>
              </a:p>
            </c:rich>
          </c:tx>
          <c:layout>
            <c:manualLayout>
              <c:xMode val="edge"/>
              <c:yMode val="edge"/>
              <c:x val="0.44466072707896942"/>
              <c:y val="0.93606510410617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09315039"/>
        <c:crosses val="autoZero"/>
        <c:auto val="1"/>
        <c:lblAlgn val="ctr"/>
        <c:lblOffset val="100"/>
        <c:noMultiLvlLbl val="0"/>
      </c:catAx>
      <c:valAx>
        <c:axId val="6093150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Months</a:t>
                </a:r>
              </a:p>
            </c:rich>
          </c:tx>
          <c:layout>
            <c:manualLayout>
              <c:xMode val="edge"/>
              <c:yMode val="edge"/>
              <c:x val="0"/>
              <c:y val="0.431820273817849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09318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Program Cost Per Youth: FY18-19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60817882645396"/>
          <c:y val="0.15302339145591298"/>
          <c:w val="0.87002145377348294"/>
          <c:h val="0.697392283328925"/>
        </c:manualLayout>
      </c:layout>
      <c:barChart>
        <c:barDir val="col"/>
        <c:grouping val="clustered"/>
        <c:varyColors val="0"/>
        <c:ser>
          <c:idx val="0"/>
          <c:order val="0"/>
          <c:tx>
            <c:strRef>
              <c:f>'Lowest to Highest'!$B$1</c:f>
              <c:strCache>
                <c:ptCount val="1"/>
                <c:pt idx="0">
                  <c:v>Cost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'Lowest to Highest'!$A$2:$A$5</c:f>
              <c:strCache>
                <c:ptCount val="4"/>
                <c:pt idx="0">
                  <c:v>Strengthening Families Program (10-14)*</c:v>
                </c:pt>
                <c:pt idx="1">
                  <c:v>Functional Family Therapy (FFT)*</c:v>
                </c:pt>
                <c:pt idx="2">
                  <c:v>Privately-Run Out-of-Home Placement**</c:v>
                </c:pt>
                <c:pt idx="3">
                  <c:v>State-Run Out-of-Home Placement**</c:v>
                </c:pt>
              </c:strCache>
            </c:strRef>
          </c:cat>
          <c:val>
            <c:numRef>
              <c:f>'Lowest to Highest'!$B$2:$B$5</c:f>
              <c:numCache>
                <c:formatCode>"$"#,##0</c:formatCode>
                <c:ptCount val="4"/>
                <c:pt idx="0">
                  <c:v>1754</c:v>
                </c:pt>
                <c:pt idx="1">
                  <c:v>3918</c:v>
                </c:pt>
                <c:pt idx="2" formatCode="&quot;$&quot;#,##0_);[Red]\(&quot;$&quot;#,##0\)">
                  <c:v>107468</c:v>
                </c:pt>
                <c:pt idx="3" formatCode="&quot;$&quot;#,##0_);[Red]\(&quot;$&quot;#,##0\)">
                  <c:v>192720</c:v>
                </c:pt>
              </c:numCache>
            </c:numRef>
          </c:val>
          <c:extLst>
            <c:ext xmlns:c16="http://schemas.microsoft.com/office/drawing/2014/chart" uri="{C3380CC4-5D6E-409C-BE32-E72D297353CC}">
              <c16:uniqueId val="{00000000-40F0-483E-8B87-09CD3BC7FCD5}"/>
            </c:ext>
          </c:extLst>
        </c:ser>
        <c:dLbls>
          <c:showLegendKey val="0"/>
          <c:showVal val="0"/>
          <c:showCatName val="0"/>
          <c:showSerName val="0"/>
          <c:showPercent val="0"/>
          <c:showBubbleSize val="0"/>
        </c:dLbls>
        <c:gapWidth val="219"/>
        <c:overlap val="-27"/>
        <c:axId val="1120528576"/>
        <c:axId val="1120523584"/>
      </c:barChart>
      <c:catAx>
        <c:axId val="112052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20523584"/>
        <c:crosses val="autoZero"/>
        <c:auto val="1"/>
        <c:lblAlgn val="ctr"/>
        <c:lblOffset val="100"/>
        <c:noMultiLvlLbl val="0"/>
      </c:catAx>
      <c:valAx>
        <c:axId val="1120523584"/>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2052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en-US" b="1" dirty="0">
                <a:solidFill>
                  <a:schemeClr val="tx1"/>
                </a:solidFill>
              </a:rPr>
              <a:t>Rate of Law Enforcement Notifications by Race &amp; Gender per 10,000, 2019</a:t>
            </a:r>
          </a:p>
        </c:rich>
      </c:tx>
      <c:layout>
        <c:manualLayout>
          <c:xMode val="edge"/>
          <c:yMode val="edge"/>
          <c:x val="0.13908047184220715"/>
          <c:y val="3.2160545442850709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'LE by R&amp;G'!$A$3</c:f>
              <c:strCache>
                <c:ptCount val="1"/>
                <c:pt idx="0">
                  <c:v>Asian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 by R&amp;G'!$G$2:$H$2</c:f>
              <c:strCache>
                <c:ptCount val="2"/>
                <c:pt idx="0">
                  <c:v>Female</c:v>
                </c:pt>
                <c:pt idx="1">
                  <c:v>Male</c:v>
                </c:pt>
              </c:strCache>
            </c:strRef>
          </c:cat>
          <c:val>
            <c:numRef>
              <c:f>'LE by R&amp;G'!$G$3:$H$3</c:f>
              <c:numCache>
                <c:formatCode>0</c:formatCode>
                <c:ptCount val="2"/>
                <c:pt idx="0">
                  <c:v>12.040939193257074</c:v>
                </c:pt>
                <c:pt idx="1">
                  <c:v>52.177403170780657</c:v>
                </c:pt>
              </c:numCache>
            </c:numRef>
          </c:val>
          <c:extLst>
            <c:ext xmlns:c16="http://schemas.microsoft.com/office/drawing/2014/chart" uri="{C3380CC4-5D6E-409C-BE32-E72D297353CC}">
              <c16:uniqueId val="{00000000-3132-4AB4-8965-589707DB54BC}"/>
            </c:ext>
          </c:extLst>
        </c:ser>
        <c:ser>
          <c:idx val="1"/>
          <c:order val="1"/>
          <c:tx>
            <c:strRef>
              <c:f>'LE by R&amp;G'!$A$4</c:f>
              <c:strCache>
                <c:ptCount val="1"/>
                <c:pt idx="0">
                  <c:v>Black</c:v>
                </c:pt>
              </c:strCache>
            </c:strRef>
          </c:tx>
          <c:spPr>
            <a:solidFill>
              <a:srgbClr val="6B6BC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 by R&amp;G'!$G$2:$H$2</c:f>
              <c:strCache>
                <c:ptCount val="2"/>
                <c:pt idx="0">
                  <c:v>Female</c:v>
                </c:pt>
                <c:pt idx="1">
                  <c:v>Male</c:v>
                </c:pt>
              </c:strCache>
            </c:strRef>
          </c:cat>
          <c:val>
            <c:numRef>
              <c:f>'LE by R&amp;G'!$G$4:$H$4</c:f>
              <c:numCache>
                <c:formatCode>0</c:formatCode>
                <c:ptCount val="2"/>
                <c:pt idx="0">
                  <c:v>168.05206925313738</c:v>
                </c:pt>
                <c:pt idx="1">
                  <c:v>254.87897170059171</c:v>
                </c:pt>
              </c:numCache>
            </c:numRef>
          </c:val>
          <c:extLst>
            <c:ext xmlns:c16="http://schemas.microsoft.com/office/drawing/2014/chart" uri="{C3380CC4-5D6E-409C-BE32-E72D297353CC}">
              <c16:uniqueId val="{00000001-3132-4AB4-8965-589707DB54BC}"/>
            </c:ext>
          </c:extLst>
        </c:ser>
        <c:ser>
          <c:idx val="2"/>
          <c:order val="2"/>
          <c:tx>
            <c:strRef>
              <c:f>'LE by R&amp;G'!$A$5</c:f>
              <c:strCache>
                <c:ptCount val="1"/>
                <c:pt idx="0">
                  <c:v>Hispanic</c:v>
                </c:pt>
              </c:strCache>
            </c:strRef>
          </c:tx>
          <c:spPr>
            <a:solidFill>
              <a:srgbClr val="2D2D8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 by R&amp;G'!$G$2:$H$2</c:f>
              <c:strCache>
                <c:ptCount val="2"/>
                <c:pt idx="0">
                  <c:v>Female</c:v>
                </c:pt>
                <c:pt idx="1">
                  <c:v>Male</c:v>
                </c:pt>
              </c:strCache>
            </c:strRef>
          </c:cat>
          <c:val>
            <c:numRef>
              <c:f>'LE by R&amp;G'!$G$5:$H$5</c:f>
              <c:numCache>
                <c:formatCode>0</c:formatCode>
                <c:ptCount val="2"/>
                <c:pt idx="0">
                  <c:v>113.21219628331019</c:v>
                </c:pt>
                <c:pt idx="1">
                  <c:v>194.30382117047867</c:v>
                </c:pt>
              </c:numCache>
            </c:numRef>
          </c:val>
          <c:extLst>
            <c:ext xmlns:c16="http://schemas.microsoft.com/office/drawing/2014/chart" uri="{C3380CC4-5D6E-409C-BE32-E72D297353CC}">
              <c16:uniqueId val="{00000002-3132-4AB4-8965-589707DB54BC}"/>
            </c:ext>
          </c:extLst>
        </c:ser>
        <c:ser>
          <c:idx val="3"/>
          <c:order val="3"/>
          <c:tx>
            <c:strRef>
              <c:f>'LE by R&amp;G'!$A$6</c:f>
              <c:strCache>
                <c:ptCount val="1"/>
                <c:pt idx="0">
                  <c:v>Other</c:v>
                </c:pt>
              </c:strCache>
            </c:strRef>
          </c:tx>
          <c:spPr>
            <a:solidFill>
              <a:srgbClr val="80808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 by R&amp;G'!$G$2:$H$2</c:f>
              <c:strCache>
                <c:ptCount val="2"/>
                <c:pt idx="0">
                  <c:v>Female</c:v>
                </c:pt>
                <c:pt idx="1">
                  <c:v>Male</c:v>
                </c:pt>
              </c:strCache>
            </c:strRef>
          </c:cat>
          <c:val>
            <c:numRef>
              <c:f>'LE by R&amp;G'!$G$6:$H$6</c:f>
              <c:numCache>
                <c:formatCode>0</c:formatCode>
                <c:ptCount val="2"/>
                <c:pt idx="0">
                  <c:v>107.90461553290956</c:v>
                </c:pt>
                <c:pt idx="1">
                  <c:v>193.45444816604154</c:v>
                </c:pt>
              </c:numCache>
            </c:numRef>
          </c:val>
          <c:extLst>
            <c:ext xmlns:c16="http://schemas.microsoft.com/office/drawing/2014/chart" uri="{C3380CC4-5D6E-409C-BE32-E72D297353CC}">
              <c16:uniqueId val="{00000003-3132-4AB4-8965-589707DB54BC}"/>
            </c:ext>
          </c:extLst>
        </c:ser>
        <c:ser>
          <c:idx val="4"/>
          <c:order val="4"/>
          <c:tx>
            <c:strRef>
              <c:f>'LE by R&amp;G'!$A$7</c:f>
              <c:strCache>
                <c:ptCount val="1"/>
                <c:pt idx="0">
                  <c:v>White</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 by R&amp;G'!$G$2:$H$2</c:f>
              <c:strCache>
                <c:ptCount val="2"/>
                <c:pt idx="0">
                  <c:v>Female</c:v>
                </c:pt>
                <c:pt idx="1">
                  <c:v>Male</c:v>
                </c:pt>
              </c:strCache>
            </c:strRef>
          </c:cat>
          <c:val>
            <c:numRef>
              <c:f>'LE by R&amp;G'!$G$7:$H$7</c:f>
              <c:numCache>
                <c:formatCode>0</c:formatCode>
                <c:ptCount val="2"/>
                <c:pt idx="0">
                  <c:v>46.314266315832121</c:v>
                </c:pt>
                <c:pt idx="1">
                  <c:v>123.64671672077422</c:v>
                </c:pt>
              </c:numCache>
            </c:numRef>
          </c:val>
          <c:extLst>
            <c:ext xmlns:c16="http://schemas.microsoft.com/office/drawing/2014/chart" uri="{C3380CC4-5D6E-409C-BE32-E72D297353CC}">
              <c16:uniqueId val="{00000004-3132-4AB4-8965-589707DB54BC}"/>
            </c:ext>
          </c:extLst>
        </c:ser>
        <c:dLbls>
          <c:dLblPos val="outEnd"/>
          <c:showLegendKey val="0"/>
          <c:showVal val="1"/>
          <c:showCatName val="0"/>
          <c:showSerName val="0"/>
          <c:showPercent val="0"/>
          <c:showBubbleSize val="0"/>
        </c:dLbls>
        <c:gapWidth val="219"/>
        <c:overlap val="-27"/>
        <c:axId val="779554096"/>
        <c:axId val="779552128"/>
      </c:barChart>
      <c:catAx>
        <c:axId val="77955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79552128"/>
        <c:crosses val="autoZero"/>
        <c:auto val="1"/>
        <c:lblAlgn val="ctr"/>
        <c:lblOffset val="100"/>
        <c:noMultiLvlLbl val="0"/>
      </c:catAx>
      <c:valAx>
        <c:axId val="77955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795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Black Non-Hispanic</a:t>
            </a:r>
            <a:r>
              <a:rPr lang="en-US" b="1" baseline="0" dirty="0">
                <a:solidFill>
                  <a:schemeClr val="tx1"/>
                </a:solidFill>
              </a:rPr>
              <a:t> Male Share of Statewide Populations by Offense</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60817882645396"/>
          <c:y val="0.15302339145591298"/>
          <c:w val="0.87002145377348294"/>
          <c:h val="0.697392283328925"/>
        </c:manualLayout>
      </c:layout>
      <c:barChart>
        <c:barDir val="col"/>
        <c:grouping val="clustered"/>
        <c:varyColors val="0"/>
        <c:ser>
          <c:idx val="0"/>
          <c:order val="0"/>
          <c:tx>
            <c:strRef>
              <c:f>'Lowest to Highest'!$B$1</c:f>
              <c:strCache>
                <c:ptCount val="1"/>
                <c:pt idx="0">
                  <c:v>Share of Statewide Written Allegations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'Lowest to Highest'!$A$2:$A$4</c:f>
              <c:strCache>
                <c:ptCount val="3"/>
                <c:pt idx="0">
                  <c:v>Simple Assault (M)</c:v>
                </c:pt>
                <c:pt idx="1">
                  <c:v>Possession of Drugs (M)</c:v>
                </c:pt>
                <c:pt idx="2">
                  <c:v>Theft (M)</c:v>
                </c:pt>
              </c:strCache>
            </c:strRef>
          </c:cat>
          <c:val>
            <c:numRef>
              <c:f>'Lowest to Highest'!$B$2:$B$4</c:f>
              <c:numCache>
                <c:formatCode>0%</c:formatCode>
                <c:ptCount val="3"/>
                <c:pt idx="0">
                  <c:v>0.23</c:v>
                </c:pt>
                <c:pt idx="1">
                  <c:v>0.16</c:v>
                </c:pt>
                <c:pt idx="2">
                  <c:v>0.33</c:v>
                </c:pt>
              </c:numCache>
            </c:numRef>
          </c:val>
          <c:extLst>
            <c:ext xmlns:c16="http://schemas.microsoft.com/office/drawing/2014/chart" uri="{C3380CC4-5D6E-409C-BE32-E72D297353CC}">
              <c16:uniqueId val="{00000000-242D-4ACA-B276-8EF24558E030}"/>
            </c:ext>
          </c:extLst>
        </c:ser>
        <c:ser>
          <c:idx val="2"/>
          <c:order val="1"/>
          <c:tx>
            <c:strRef>
              <c:f>'Lowest to Highest'!$D$1</c:f>
              <c:strCache>
                <c:ptCount val="1"/>
                <c:pt idx="0">
                  <c:v>Share of Statewide Out-of-Home Placement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'Lowest to Highest'!$A$2:$A$4</c:f>
              <c:strCache>
                <c:ptCount val="3"/>
                <c:pt idx="0">
                  <c:v>Simple Assault (M)</c:v>
                </c:pt>
                <c:pt idx="1">
                  <c:v>Possession of Drugs (M)</c:v>
                </c:pt>
                <c:pt idx="2">
                  <c:v>Theft (M)</c:v>
                </c:pt>
              </c:strCache>
            </c:strRef>
          </c:cat>
          <c:val>
            <c:numRef>
              <c:f>'Lowest to Highest'!$D$2:$D$4</c:f>
              <c:numCache>
                <c:formatCode>0%</c:formatCode>
                <c:ptCount val="3"/>
                <c:pt idx="0">
                  <c:v>0.33</c:v>
                </c:pt>
                <c:pt idx="1">
                  <c:v>0.33</c:v>
                </c:pt>
                <c:pt idx="2">
                  <c:v>0.41</c:v>
                </c:pt>
              </c:numCache>
            </c:numRef>
          </c:val>
          <c:extLst>
            <c:ext xmlns:c16="http://schemas.microsoft.com/office/drawing/2014/chart" uri="{C3380CC4-5D6E-409C-BE32-E72D297353CC}">
              <c16:uniqueId val="{00000002-242D-4ACA-B276-8EF24558E030}"/>
            </c:ext>
          </c:extLst>
        </c:ser>
        <c:dLbls>
          <c:showLegendKey val="0"/>
          <c:showVal val="0"/>
          <c:showCatName val="0"/>
          <c:showSerName val="0"/>
          <c:showPercent val="0"/>
          <c:showBubbleSize val="0"/>
        </c:dLbls>
        <c:gapWidth val="219"/>
        <c:overlap val="-27"/>
        <c:axId val="1120528576"/>
        <c:axId val="1120523584"/>
      </c:barChart>
      <c:catAx>
        <c:axId val="112052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20523584"/>
        <c:crosses val="autoZero"/>
        <c:auto val="1"/>
        <c:lblAlgn val="ctr"/>
        <c:lblOffset val="100"/>
        <c:noMultiLvlLbl val="0"/>
      </c:catAx>
      <c:valAx>
        <c:axId val="11205235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205285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596A8-4A4B-41B8-96C3-04C9BEB387E3}" type="doc">
      <dgm:prSet loTypeId="urn:diagrams.loki3.com/BracketList+Icon" loCatId="list" qsTypeId="urn:microsoft.com/office/officeart/2005/8/quickstyle/simple2" qsCatId="simple" csTypeId="urn:microsoft.com/office/officeart/2005/8/colors/accent6_5" csCatId="accent6" phldr="1"/>
      <dgm:spPr/>
      <dgm:t>
        <a:bodyPr/>
        <a:lstStyle/>
        <a:p>
          <a:endParaRPr lang="en-US"/>
        </a:p>
      </dgm:t>
    </dgm:pt>
    <dgm:pt modelId="{158D8B17-D20B-4AF2-8BE0-43EE45B6D77D}">
      <dgm:prSet phldrT="[Text]" custT="1"/>
      <dgm:spPr>
        <a:xfrm>
          <a:off x="3094" y="1337444"/>
          <a:ext cx="1860500" cy="547200"/>
        </a:xfrm>
      </dgm:spPr>
      <dgm:t>
        <a:bodyPr/>
        <a:lstStyle/>
        <a:p>
          <a:r>
            <a:rPr lang="en-US" sz="1800" dirty="0">
              <a:latin typeface="Century Schoolbook" panose="02040604050505020304" pitchFamily="18" charset="0"/>
              <a:ea typeface="ＭＳ Ｐゴシック"/>
              <a:cs typeface="Arial" panose="020B0604020202020204" pitchFamily="34" charset="0"/>
            </a:rPr>
            <a:t>July - October</a:t>
          </a:r>
        </a:p>
      </dgm:t>
    </dgm:pt>
    <dgm:pt modelId="{44858E28-078B-43BC-A046-9EDE0C380521}" type="parTrans" cxnId="{527FFEE8-D491-460A-ADA2-B7A2603A5006}">
      <dgm:prSet/>
      <dgm:spPr/>
      <dgm:t>
        <a:bodyPr/>
        <a:lstStyle/>
        <a:p>
          <a:endParaRPr lang="en-US"/>
        </a:p>
      </dgm:t>
    </dgm:pt>
    <dgm:pt modelId="{E2D8E825-B8C0-4C92-B071-E5B52EC61E11}" type="sibTrans" cxnId="{527FFEE8-D491-460A-ADA2-B7A2603A5006}">
      <dgm:prSet/>
      <dgm:spPr/>
      <dgm:t>
        <a:bodyPr/>
        <a:lstStyle/>
        <a:p>
          <a:endParaRPr lang="en-US"/>
        </a:p>
      </dgm:t>
    </dgm:pt>
    <dgm:pt modelId="{E4CCBB07-D079-4B3B-8919-CA95FCB617E6}">
      <dgm:prSet phldrT="[Text]" custT="1"/>
      <dgm:spPr>
        <a:xfrm>
          <a:off x="3094" y="1884644"/>
          <a:ext cx="1860500" cy="1303875"/>
        </a:xfrm>
      </dgm:spPr>
      <dgm:t>
        <a:bodyPr/>
        <a:lstStyle/>
        <a:p>
          <a:r>
            <a:rPr lang="en-US" sz="1800">
              <a:latin typeface="Century Schoolbook" panose="02040604050505020304" pitchFamily="18" charset="0"/>
              <a:ea typeface="ＭＳ Ｐゴシック"/>
              <a:cs typeface="Arial" panose="020B0604020202020204" pitchFamily="34" charset="0"/>
            </a:rPr>
            <a:t>Data Analysis</a:t>
          </a:r>
          <a:endParaRPr lang="en-US" sz="1800" dirty="0">
            <a:latin typeface="Century Schoolbook" panose="02040604050505020304" pitchFamily="18" charset="0"/>
            <a:ea typeface="ＭＳ Ｐゴシック"/>
            <a:cs typeface="Arial" panose="020B0604020202020204" pitchFamily="34" charset="0"/>
          </a:endParaRPr>
        </a:p>
      </dgm:t>
    </dgm:pt>
    <dgm:pt modelId="{26C8A799-EF18-4AFC-BBD8-4716CB64AA2C}" type="parTrans" cxnId="{10826077-9E88-4018-BE16-01D8ACABC2A4}">
      <dgm:prSet/>
      <dgm:spPr/>
      <dgm:t>
        <a:bodyPr/>
        <a:lstStyle/>
        <a:p>
          <a:endParaRPr lang="en-US"/>
        </a:p>
      </dgm:t>
    </dgm:pt>
    <dgm:pt modelId="{DE33A28E-B4E8-4825-9B85-A92F9D8D0FAA}" type="sibTrans" cxnId="{10826077-9E88-4018-BE16-01D8ACABC2A4}">
      <dgm:prSet/>
      <dgm:spPr/>
      <dgm:t>
        <a:bodyPr/>
        <a:lstStyle/>
        <a:p>
          <a:endParaRPr lang="en-US"/>
        </a:p>
      </dgm:t>
    </dgm:pt>
    <dgm:pt modelId="{9334CC03-C6ED-4736-B96E-85857F4E7C8B}">
      <dgm:prSet phldrT="[Text]" custT="1"/>
      <dgm:spPr>
        <a:xfrm>
          <a:off x="3094" y="1884644"/>
          <a:ext cx="1860500" cy="1303875"/>
        </a:xfrm>
      </dgm:spPr>
      <dgm:t>
        <a:bodyPr/>
        <a:lstStyle/>
        <a:p>
          <a:r>
            <a:rPr lang="en-US" sz="1800" dirty="0">
              <a:latin typeface="Century Schoolbook" panose="02040604050505020304" pitchFamily="18" charset="0"/>
              <a:ea typeface="ＭＳ Ｐゴシック"/>
              <a:cs typeface="Arial" panose="020B0604020202020204" pitchFamily="34" charset="0"/>
            </a:rPr>
            <a:t>System Assessment</a:t>
          </a:r>
        </a:p>
      </dgm:t>
    </dgm:pt>
    <dgm:pt modelId="{F2D33EE9-061A-4C1F-B897-458ACBB467B7}" type="parTrans" cxnId="{56D3D506-6226-4DA5-958F-E17A569785E0}">
      <dgm:prSet/>
      <dgm:spPr/>
      <dgm:t>
        <a:bodyPr/>
        <a:lstStyle/>
        <a:p>
          <a:endParaRPr lang="en-US"/>
        </a:p>
      </dgm:t>
    </dgm:pt>
    <dgm:pt modelId="{E8A677F8-E9A0-4C5C-A6EC-CD836B76DE26}" type="sibTrans" cxnId="{56D3D506-6226-4DA5-958F-E17A569785E0}">
      <dgm:prSet/>
      <dgm:spPr/>
      <dgm:t>
        <a:bodyPr/>
        <a:lstStyle/>
        <a:p>
          <a:endParaRPr lang="en-US"/>
        </a:p>
      </dgm:t>
    </dgm:pt>
    <dgm:pt modelId="{39B4D737-E9A8-42EC-B5A5-B68810014E60}">
      <dgm:prSet phldrT="[Text]" custT="1"/>
      <dgm:spPr>
        <a:xfrm>
          <a:off x="2124064" y="1337444"/>
          <a:ext cx="1860500" cy="547200"/>
        </a:xfrm>
      </dgm:spPr>
      <dgm:t>
        <a:bodyPr/>
        <a:lstStyle/>
        <a:p>
          <a:r>
            <a:rPr lang="en-US" sz="1800" dirty="0">
              <a:latin typeface="Century Schoolbook" panose="02040604050505020304" pitchFamily="18" charset="0"/>
              <a:ea typeface="ＭＳ Ｐゴシック"/>
              <a:cs typeface="Arial" panose="020B0604020202020204" pitchFamily="34" charset="0"/>
            </a:rPr>
            <a:t>October</a:t>
          </a:r>
        </a:p>
      </dgm:t>
    </dgm:pt>
    <dgm:pt modelId="{F669BA60-E04D-4E75-A321-CB25E44AEF0E}" type="parTrans" cxnId="{AA50367B-BB77-45A1-970E-398D4BCCA785}">
      <dgm:prSet/>
      <dgm:spPr/>
      <dgm:t>
        <a:bodyPr/>
        <a:lstStyle/>
        <a:p>
          <a:endParaRPr lang="en-US"/>
        </a:p>
      </dgm:t>
    </dgm:pt>
    <dgm:pt modelId="{94B305A7-99BE-4DFE-8931-20EAEC4946FD}" type="sibTrans" cxnId="{AA50367B-BB77-45A1-970E-398D4BCCA785}">
      <dgm:prSet/>
      <dgm:spPr/>
      <dgm:t>
        <a:bodyPr/>
        <a:lstStyle/>
        <a:p>
          <a:endParaRPr lang="en-US"/>
        </a:p>
      </dgm:t>
    </dgm:pt>
    <dgm:pt modelId="{80E845FC-4627-4932-87E8-02B2DFA8FA36}">
      <dgm:prSet custT="1"/>
      <dgm:spPr>
        <a:xfrm>
          <a:off x="4245035" y="1337444"/>
          <a:ext cx="1860500" cy="547200"/>
        </a:xfrm>
      </dgm:spPr>
      <dgm:t>
        <a:bodyPr/>
        <a:lstStyle/>
        <a:p>
          <a:r>
            <a:rPr lang="en-US" sz="1800" dirty="0">
              <a:latin typeface="Century Schoolbook" panose="02040604050505020304" pitchFamily="18" charset="0"/>
              <a:ea typeface="ＭＳ Ｐゴシック"/>
              <a:cs typeface="Arial" panose="020B0604020202020204" pitchFamily="34" charset="0"/>
            </a:rPr>
            <a:t>October - January</a:t>
          </a:r>
        </a:p>
      </dgm:t>
    </dgm:pt>
    <dgm:pt modelId="{8C8F434F-75E1-4E19-9718-F6339C4021A4}" type="parTrans" cxnId="{442FEF90-D73B-49C9-A5DD-F36D2F90AB8C}">
      <dgm:prSet/>
      <dgm:spPr/>
      <dgm:t>
        <a:bodyPr/>
        <a:lstStyle/>
        <a:p>
          <a:endParaRPr lang="en-US"/>
        </a:p>
      </dgm:t>
    </dgm:pt>
    <dgm:pt modelId="{94E5AF6B-C3E6-4E14-9E7E-2EE74541885E}" type="sibTrans" cxnId="{442FEF90-D73B-49C9-A5DD-F36D2F90AB8C}">
      <dgm:prSet/>
      <dgm:spPr/>
      <dgm:t>
        <a:bodyPr/>
        <a:lstStyle/>
        <a:p>
          <a:endParaRPr lang="en-US"/>
        </a:p>
      </dgm:t>
    </dgm:pt>
    <dgm:pt modelId="{A5FBC407-29A8-4B2D-9D33-33F3C6C93ECF}">
      <dgm:prSet custT="1"/>
      <dgm:spPr>
        <a:xfrm>
          <a:off x="6366005" y="1337444"/>
          <a:ext cx="1860500" cy="547200"/>
        </a:xfrm>
      </dgm:spPr>
      <dgm:t>
        <a:bodyPr/>
        <a:lstStyle/>
        <a:p>
          <a:r>
            <a:rPr lang="en-US" sz="1800" dirty="0">
              <a:latin typeface="Century Schoolbook" panose="02040604050505020304" pitchFamily="18" charset="0"/>
              <a:ea typeface="ＭＳ Ｐゴシック"/>
              <a:cs typeface="Arial" panose="020B0604020202020204" pitchFamily="34" charset="0"/>
            </a:rPr>
            <a:t>January - May</a:t>
          </a:r>
        </a:p>
      </dgm:t>
    </dgm:pt>
    <dgm:pt modelId="{5755D12A-4179-45CE-9F75-04B8573EED77}" type="parTrans" cxnId="{F279A9E0-C9FB-4B38-B4F3-D7603682C6FE}">
      <dgm:prSet/>
      <dgm:spPr/>
      <dgm:t>
        <a:bodyPr/>
        <a:lstStyle/>
        <a:p>
          <a:endParaRPr lang="en-US"/>
        </a:p>
      </dgm:t>
    </dgm:pt>
    <dgm:pt modelId="{7D4FB440-9808-4345-8FC6-7DAF2B60259E}" type="sibTrans" cxnId="{F279A9E0-C9FB-4B38-B4F3-D7603682C6FE}">
      <dgm:prSet/>
      <dgm:spPr/>
      <dgm:t>
        <a:bodyPr/>
        <a:lstStyle/>
        <a:p>
          <a:endParaRPr lang="en-US"/>
        </a:p>
      </dgm:t>
    </dgm:pt>
    <dgm:pt modelId="{8BE840EF-ADCF-4E1D-8291-30F4730F5B21}">
      <dgm:prSet phldrT="[Text]" custT="1"/>
      <dgm:spPr>
        <a:xfrm>
          <a:off x="4245035" y="1884644"/>
          <a:ext cx="1860500" cy="1303875"/>
        </a:xfrm>
      </dgm:spPr>
      <dgm:t>
        <a:bodyPr/>
        <a:lstStyle/>
        <a:p>
          <a:r>
            <a:rPr lang="en-US" sz="1800" dirty="0">
              <a:latin typeface="Century Schoolbook" panose="02040604050505020304" pitchFamily="18" charset="0"/>
              <a:ea typeface="ＭＳ Ｐゴシック"/>
              <a:cs typeface="Arial" panose="020B0604020202020204" pitchFamily="34" charset="0"/>
            </a:rPr>
            <a:t>Policy Development</a:t>
          </a:r>
        </a:p>
      </dgm:t>
    </dgm:pt>
    <dgm:pt modelId="{69F07E0D-8038-43F2-BC09-C598A826511B}" type="parTrans" cxnId="{A1026F00-BFE9-4DB7-B645-3C23AB0AFA5A}">
      <dgm:prSet/>
      <dgm:spPr/>
      <dgm:t>
        <a:bodyPr/>
        <a:lstStyle/>
        <a:p>
          <a:endParaRPr lang="en-US"/>
        </a:p>
      </dgm:t>
    </dgm:pt>
    <dgm:pt modelId="{1AA1D3DA-EDEA-4970-9A15-67BC875FF85A}" type="sibTrans" cxnId="{A1026F00-BFE9-4DB7-B645-3C23AB0AFA5A}">
      <dgm:prSet/>
      <dgm:spPr/>
      <dgm:t>
        <a:bodyPr/>
        <a:lstStyle/>
        <a:p>
          <a:endParaRPr lang="en-US"/>
        </a:p>
      </dgm:t>
    </dgm:pt>
    <dgm:pt modelId="{EC04430E-AAB8-4A01-A917-9270D1796A58}">
      <dgm:prSet phldrT="[Text]" custT="1"/>
      <dgm:spPr>
        <a:xfrm>
          <a:off x="6366005" y="1884644"/>
          <a:ext cx="1860500" cy="1303875"/>
        </a:xfrm>
      </dgm:spPr>
      <dgm:t>
        <a:bodyPr/>
        <a:lstStyle/>
        <a:p>
          <a:r>
            <a:rPr lang="en-US" sz="1800">
              <a:latin typeface="Century Schoolbook" panose="02040604050505020304" pitchFamily="18" charset="0"/>
              <a:ea typeface="ＭＳ Ｐゴシック"/>
              <a:cs typeface="Arial" panose="020B0604020202020204" pitchFamily="34" charset="0"/>
            </a:rPr>
            <a:t>Final Report</a:t>
          </a:r>
          <a:endParaRPr lang="en-US" sz="1800" dirty="0">
            <a:latin typeface="Century Schoolbook" panose="02040604050505020304" pitchFamily="18" charset="0"/>
            <a:ea typeface="ＭＳ Ｐゴシック"/>
            <a:cs typeface="Arial" panose="020B0604020202020204" pitchFamily="34" charset="0"/>
          </a:endParaRPr>
        </a:p>
      </dgm:t>
    </dgm:pt>
    <dgm:pt modelId="{DDA8022E-58F5-4589-A738-EE99638DDE8E}" type="parTrans" cxnId="{1217B067-4E28-4E93-9739-B059F3E3BFC7}">
      <dgm:prSet/>
      <dgm:spPr/>
      <dgm:t>
        <a:bodyPr/>
        <a:lstStyle/>
        <a:p>
          <a:endParaRPr lang="en-US"/>
        </a:p>
      </dgm:t>
    </dgm:pt>
    <dgm:pt modelId="{CA32AB50-FBC1-489A-8C6F-8AEB87B12347}" type="sibTrans" cxnId="{1217B067-4E28-4E93-9739-B059F3E3BFC7}">
      <dgm:prSet/>
      <dgm:spPr/>
      <dgm:t>
        <a:bodyPr/>
        <a:lstStyle/>
        <a:p>
          <a:endParaRPr lang="en-US"/>
        </a:p>
      </dgm:t>
    </dgm:pt>
    <dgm:pt modelId="{0015E2CF-80C8-4DFC-8AFF-A5834555D826}">
      <dgm:prSet phldrT="[Text]" custT="1"/>
      <dgm:spPr>
        <a:xfrm>
          <a:off x="2124064" y="1884644"/>
          <a:ext cx="1860500" cy="1303875"/>
        </a:xfrm>
      </dgm:spPr>
      <dgm:t>
        <a:bodyPr/>
        <a:lstStyle/>
        <a:p>
          <a:r>
            <a:rPr lang="en-US" sz="1800" dirty="0">
              <a:latin typeface="Century Schoolbook" panose="02040604050505020304" pitchFamily="18" charset="0"/>
              <a:ea typeface="ＭＳ Ｐゴシック"/>
              <a:cs typeface="Arial" panose="020B0604020202020204" pitchFamily="34" charset="0"/>
            </a:rPr>
            <a:t>Begin Policy Development Subgroups</a:t>
          </a:r>
        </a:p>
      </dgm:t>
    </dgm:pt>
    <dgm:pt modelId="{7B2A1EE5-D802-407C-87A9-68AD66C734EA}" type="parTrans" cxnId="{DFB669C0-F244-4094-83F8-EB0CB24867E8}">
      <dgm:prSet/>
      <dgm:spPr/>
      <dgm:t>
        <a:bodyPr/>
        <a:lstStyle/>
        <a:p>
          <a:endParaRPr lang="en-US"/>
        </a:p>
      </dgm:t>
    </dgm:pt>
    <dgm:pt modelId="{333ECD7B-41BF-45F1-9CAC-ED8428A1E21F}" type="sibTrans" cxnId="{DFB669C0-F244-4094-83F8-EB0CB24867E8}">
      <dgm:prSet/>
      <dgm:spPr/>
      <dgm:t>
        <a:bodyPr/>
        <a:lstStyle/>
        <a:p>
          <a:endParaRPr lang="en-US"/>
        </a:p>
      </dgm:t>
    </dgm:pt>
    <dgm:pt modelId="{EB1D3E67-7725-2D44-A8D8-EAA64B9EBDB6}">
      <dgm:prSet phldrT="[Text]" custT="1"/>
      <dgm:spPr>
        <a:xfrm>
          <a:off x="6366005" y="1884644"/>
          <a:ext cx="1860500" cy="1303875"/>
        </a:xfrm>
      </dgm:spPr>
      <dgm:t>
        <a:bodyPr/>
        <a:lstStyle/>
        <a:p>
          <a:r>
            <a:rPr lang="en-US" sz="1800" dirty="0">
              <a:latin typeface="Century Schoolbook" panose="02040604050505020304" pitchFamily="18" charset="0"/>
              <a:ea typeface="ＭＳ Ｐゴシック"/>
              <a:cs typeface="Arial" panose="020B0604020202020204" pitchFamily="34" charset="0"/>
            </a:rPr>
            <a:t>Policy Consensus</a:t>
          </a:r>
        </a:p>
      </dgm:t>
    </dgm:pt>
    <dgm:pt modelId="{81F6BA83-A7F4-C047-93D9-0F628B452D83}" type="parTrans" cxnId="{91729395-D94B-4847-A4D3-3476F6E47F21}">
      <dgm:prSet/>
      <dgm:spPr/>
      <dgm:t>
        <a:bodyPr/>
        <a:lstStyle/>
        <a:p>
          <a:endParaRPr lang="en-US"/>
        </a:p>
      </dgm:t>
    </dgm:pt>
    <dgm:pt modelId="{319477B1-58FF-3344-A051-6D4C70D6B074}" type="sibTrans" cxnId="{91729395-D94B-4847-A4D3-3476F6E47F21}">
      <dgm:prSet/>
      <dgm:spPr/>
      <dgm:t>
        <a:bodyPr/>
        <a:lstStyle/>
        <a:p>
          <a:endParaRPr lang="en-US"/>
        </a:p>
      </dgm:t>
    </dgm:pt>
    <dgm:pt modelId="{EC795AA1-3685-854A-8920-16C373DBBF15}">
      <dgm:prSet phldrT="[Text]" custT="1"/>
      <dgm:spPr>
        <a:xfrm>
          <a:off x="2124064" y="1884644"/>
          <a:ext cx="1860500" cy="1303875"/>
        </a:xfrm>
      </dgm:spPr>
      <dgm:t>
        <a:bodyPr/>
        <a:lstStyle/>
        <a:p>
          <a:r>
            <a:rPr lang="en-US" sz="1800" dirty="0">
              <a:latin typeface="Century Schoolbook" panose="02040604050505020304" pitchFamily="18" charset="0"/>
              <a:ea typeface="ＭＳ Ｐゴシック"/>
              <a:cs typeface="Arial" panose="020B0604020202020204" pitchFamily="34" charset="0"/>
            </a:rPr>
            <a:t>Research Review</a:t>
          </a:r>
        </a:p>
      </dgm:t>
    </dgm:pt>
    <dgm:pt modelId="{71B421F0-EE86-0C4F-A0AB-A905713999F0}" type="parTrans" cxnId="{B6F43EA2-0F65-5640-A3CB-79020BEFD5D5}">
      <dgm:prSet/>
      <dgm:spPr/>
      <dgm:t>
        <a:bodyPr/>
        <a:lstStyle/>
        <a:p>
          <a:endParaRPr lang="en-US"/>
        </a:p>
      </dgm:t>
    </dgm:pt>
    <dgm:pt modelId="{54E09AB7-6C98-8A44-A334-DA02505C6D86}" type="sibTrans" cxnId="{B6F43EA2-0F65-5640-A3CB-79020BEFD5D5}">
      <dgm:prSet/>
      <dgm:spPr/>
      <dgm:t>
        <a:bodyPr/>
        <a:lstStyle/>
        <a:p>
          <a:endParaRPr lang="en-US"/>
        </a:p>
      </dgm:t>
    </dgm:pt>
    <dgm:pt modelId="{6891C8AC-9D1B-43B0-8E47-AAFA87FA4ED3}">
      <dgm:prSet phldrT="[Text]" custT="1"/>
      <dgm:spPr>
        <a:xfrm>
          <a:off x="3094" y="1884644"/>
          <a:ext cx="1860500" cy="1303875"/>
        </a:xfrm>
      </dgm:spPr>
      <dgm:t>
        <a:bodyPr/>
        <a:lstStyle/>
        <a:p>
          <a:r>
            <a:rPr lang="en-US" sz="1800" dirty="0">
              <a:latin typeface="Century Schoolbook" panose="02040604050505020304" pitchFamily="18" charset="0"/>
              <a:ea typeface="ＭＳ Ｐゴシック"/>
              <a:cs typeface="Arial" panose="020B0604020202020204" pitchFamily="34" charset="0"/>
            </a:rPr>
            <a:t>Data Follow-Up</a:t>
          </a:r>
        </a:p>
      </dgm:t>
    </dgm:pt>
    <dgm:pt modelId="{0CEA97B9-5EB0-4E9B-9F01-32063C457048}" type="parTrans" cxnId="{050AF068-9947-4030-A90E-0FE74CC6A100}">
      <dgm:prSet/>
      <dgm:spPr/>
      <dgm:t>
        <a:bodyPr/>
        <a:lstStyle/>
        <a:p>
          <a:endParaRPr lang="en-US"/>
        </a:p>
      </dgm:t>
    </dgm:pt>
    <dgm:pt modelId="{82CCA93B-0CA3-4F50-A223-0856C9948923}" type="sibTrans" cxnId="{050AF068-9947-4030-A90E-0FE74CC6A100}">
      <dgm:prSet/>
      <dgm:spPr/>
      <dgm:t>
        <a:bodyPr/>
        <a:lstStyle/>
        <a:p>
          <a:endParaRPr lang="en-US"/>
        </a:p>
      </dgm:t>
    </dgm:pt>
    <dgm:pt modelId="{C4169A84-59A4-48AE-860F-EA03FC8032B0}" type="pres">
      <dgm:prSet presAssocID="{78C596A8-4A4B-41B8-96C3-04C9BEB387E3}" presName="Name0" presStyleCnt="0">
        <dgm:presLayoutVars>
          <dgm:dir/>
          <dgm:animLvl val="lvl"/>
          <dgm:resizeHandles val="exact"/>
        </dgm:presLayoutVars>
      </dgm:prSet>
      <dgm:spPr/>
    </dgm:pt>
    <dgm:pt modelId="{E2B4F204-475D-422C-8D6F-B60118B7F53F}" type="pres">
      <dgm:prSet presAssocID="{158D8B17-D20B-4AF2-8BE0-43EE45B6D77D}" presName="linNode" presStyleCnt="0"/>
      <dgm:spPr/>
    </dgm:pt>
    <dgm:pt modelId="{E254A5BF-EEB8-4A42-942E-9B3BCB254381}" type="pres">
      <dgm:prSet presAssocID="{158D8B17-D20B-4AF2-8BE0-43EE45B6D77D}" presName="parTx" presStyleLbl="revTx" presStyleIdx="0" presStyleCnt="4">
        <dgm:presLayoutVars>
          <dgm:chMax val="1"/>
          <dgm:bulletEnabled val="1"/>
        </dgm:presLayoutVars>
      </dgm:prSet>
      <dgm:spPr/>
    </dgm:pt>
    <dgm:pt modelId="{C2E527A2-6AEA-4FC6-8CFE-C85338924E7D}" type="pres">
      <dgm:prSet presAssocID="{158D8B17-D20B-4AF2-8BE0-43EE45B6D77D}" presName="bracket" presStyleLbl="parChTrans1D1" presStyleIdx="0" presStyleCnt="4"/>
      <dgm:spPr/>
    </dgm:pt>
    <dgm:pt modelId="{23B2F7D6-4BD7-4DA6-821A-6C36115386B4}" type="pres">
      <dgm:prSet presAssocID="{158D8B17-D20B-4AF2-8BE0-43EE45B6D77D}" presName="spH" presStyleCnt="0"/>
      <dgm:spPr/>
    </dgm:pt>
    <dgm:pt modelId="{90C2AB95-EA0E-4F2A-874D-DB8BBF3A58E3}" type="pres">
      <dgm:prSet presAssocID="{158D8B17-D20B-4AF2-8BE0-43EE45B6D77D}" presName="desTx" presStyleLbl="node1" presStyleIdx="0" presStyleCnt="4">
        <dgm:presLayoutVars>
          <dgm:bulletEnabled val="1"/>
        </dgm:presLayoutVars>
      </dgm:prSet>
      <dgm:spPr/>
    </dgm:pt>
    <dgm:pt modelId="{1CA18596-32E3-43D1-9F51-8A8DD70D283C}" type="pres">
      <dgm:prSet presAssocID="{E2D8E825-B8C0-4C92-B071-E5B52EC61E11}" presName="spV" presStyleCnt="0"/>
      <dgm:spPr/>
    </dgm:pt>
    <dgm:pt modelId="{10CC2867-F0D3-4444-B1CA-C12BA42FB722}" type="pres">
      <dgm:prSet presAssocID="{39B4D737-E9A8-42EC-B5A5-B68810014E60}" presName="linNode" presStyleCnt="0"/>
      <dgm:spPr/>
    </dgm:pt>
    <dgm:pt modelId="{A73A8348-F9FC-4EF8-BEF6-B43AADE55DAF}" type="pres">
      <dgm:prSet presAssocID="{39B4D737-E9A8-42EC-B5A5-B68810014E60}" presName="parTx" presStyleLbl="revTx" presStyleIdx="1" presStyleCnt="4">
        <dgm:presLayoutVars>
          <dgm:chMax val="1"/>
          <dgm:bulletEnabled val="1"/>
        </dgm:presLayoutVars>
      </dgm:prSet>
      <dgm:spPr/>
    </dgm:pt>
    <dgm:pt modelId="{E207B2E1-A7D2-487B-9806-1B5C760835E0}" type="pres">
      <dgm:prSet presAssocID="{39B4D737-E9A8-42EC-B5A5-B68810014E60}" presName="bracket" presStyleLbl="parChTrans1D1" presStyleIdx="1" presStyleCnt="4"/>
      <dgm:spPr/>
    </dgm:pt>
    <dgm:pt modelId="{E15305AE-42D7-4F70-B163-C96DC191F66B}" type="pres">
      <dgm:prSet presAssocID="{39B4D737-E9A8-42EC-B5A5-B68810014E60}" presName="spH" presStyleCnt="0"/>
      <dgm:spPr/>
    </dgm:pt>
    <dgm:pt modelId="{23264761-768A-4DB7-920B-834FF795DC3D}" type="pres">
      <dgm:prSet presAssocID="{39B4D737-E9A8-42EC-B5A5-B68810014E60}" presName="desTx" presStyleLbl="node1" presStyleIdx="1" presStyleCnt="4">
        <dgm:presLayoutVars>
          <dgm:bulletEnabled val="1"/>
        </dgm:presLayoutVars>
      </dgm:prSet>
      <dgm:spPr/>
    </dgm:pt>
    <dgm:pt modelId="{FABC553D-D455-4130-8212-F7C1A171CAA1}" type="pres">
      <dgm:prSet presAssocID="{94B305A7-99BE-4DFE-8931-20EAEC4946FD}" presName="spV" presStyleCnt="0"/>
      <dgm:spPr/>
    </dgm:pt>
    <dgm:pt modelId="{59FA8BCC-A95D-49E9-B7EC-2C1B662D20EC}" type="pres">
      <dgm:prSet presAssocID="{80E845FC-4627-4932-87E8-02B2DFA8FA36}" presName="linNode" presStyleCnt="0"/>
      <dgm:spPr/>
    </dgm:pt>
    <dgm:pt modelId="{608D5C8D-29A1-4110-846D-CE252A18E3B6}" type="pres">
      <dgm:prSet presAssocID="{80E845FC-4627-4932-87E8-02B2DFA8FA36}" presName="parTx" presStyleLbl="revTx" presStyleIdx="2" presStyleCnt="4">
        <dgm:presLayoutVars>
          <dgm:chMax val="1"/>
          <dgm:bulletEnabled val="1"/>
        </dgm:presLayoutVars>
      </dgm:prSet>
      <dgm:spPr/>
    </dgm:pt>
    <dgm:pt modelId="{A1357034-9456-4F21-ACFF-80434F26EF9C}" type="pres">
      <dgm:prSet presAssocID="{80E845FC-4627-4932-87E8-02B2DFA8FA36}" presName="bracket" presStyleLbl="parChTrans1D1" presStyleIdx="2" presStyleCnt="4"/>
      <dgm:spPr/>
    </dgm:pt>
    <dgm:pt modelId="{BD506E25-B2AA-4457-8C00-FB851C7D0359}" type="pres">
      <dgm:prSet presAssocID="{80E845FC-4627-4932-87E8-02B2DFA8FA36}" presName="spH" presStyleCnt="0"/>
      <dgm:spPr/>
    </dgm:pt>
    <dgm:pt modelId="{602EDDCD-5763-46FC-89A7-FBD2CFB676C0}" type="pres">
      <dgm:prSet presAssocID="{80E845FC-4627-4932-87E8-02B2DFA8FA36}" presName="desTx" presStyleLbl="node1" presStyleIdx="2" presStyleCnt="4">
        <dgm:presLayoutVars>
          <dgm:bulletEnabled val="1"/>
        </dgm:presLayoutVars>
      </dgm:prSet>
      <dgm:spPr/>
    </dgm:pt>
    <dgm:pt modelId="{1ED471BF-570A-4FE4-A13A-8CB1EE043AE3}" type="pres">
      <dgm:prSet presAssocID="{94E5AF6B-C3E6-4E14-9E7E-2EE74541885E}" presName="spV" presStyleCnt="0"/>
      <dgm:spPr/>
    </dgm:pt>
    <dgm:pt modelId="{D76A708E-B9D7-4377-894B-DAD059D54433}" type="pres">
      <dgm:prSet presAssocID="{A5FBC407-29A8-4B2D-9D33-33F3C6C93ECF}" presName="linNode" presStyleCnt="0"/>
      <dgm:spPr/>
    </dgm:pt>
    <dgm:pt modelId="{A5D538DA-E0ED-4AC2-80D9-F44E11ED7E37}" type="pres">
      <dgm:prSet presAssocID="{A5FBC407-29A8-4B2D-9D33-33F3C6C93ECF}" presName="parTx" presStyleLbl="revTx" presStyleIdx="3" presStyleCnt="4">
        <dgm:presLayoutVars>
          <dgm:chMax val="1"/>
          <dgm:bulletEnabled val="1"/>
        </dgm:presLayoutVars>
      </dgm:prSet>
      <dgm:spPr/>
    </dgm:pt>
    <dgm:pt modelId="{2B6CCE29-541A-4749-B426-CEDD8D466F19}" type="pres">
      <dgm:prSet presAssocID="{A5FBC407-29A8-4B2D-9D33-33F3C6C93ECF}" presName="bracket" presStyleLbl="parChTrans1D1" presStyleIdx="3" presStyleCnt="4"/>
      <dgm:spPr/>
    </dgm:pt>
    <dgm:pt modelId="{A09DA3F9-E766-4A1A-B772-24AA23A3EE61}" type="pres">
      <dgm:prSet presAssocID="{A5FBC407-29A8-4B2D-9D33-33F3C6C93ECF}" presName="spH" presStyleCnt="0"/>
      <dgm:spPr/>
    </dgm:pt>
    <dgm:pt modelId="{A0C70E68-FCF1-48A4-819C-56275A2C1D5A}" type="pres">
      <dgm:prSet presAssocID="{A5FBC407-29A8-4B2D-9D33-33F3C6C93ECF}" presName="desTx" presStyleLbl="node1" presStyleIdx="3" presStyleCnt="4">
        <dgm:presLayoutVars>
          <dgm:bulletEnabled val="1"/>
        </dgm:presLayoutVars>
      </dgm:prSet>
      <dgm:spPr/>
    </dgm:pt>
  </dgm:ptLst>
  <dgm:cxnLst>
    <dgm:cxn modelId="{A1026F00-BFE9-4DB7-B645-3C23AB0AFA5A}" srcId="{80E845FC-4627-4932-87E8-02B2DFA8FA36}" destId="{8BE840EF-ADCF-4E1D-8291-30F4730F5B21}" srcOrd="0" destOrd="0" parTransId="{69F07E0D-8038-43F2-BC09-C598A826511B}" sibTransId="{1AA1D3DA-EDEA-4970-9A15-67BC875FF85A}"/>
    <dgm:cxn modelId="{C319FB02-D173-4E15-8B1B-7B7C50012D43}" type="presOf" srcId="{A5FBC407-29A8-4B2D-9D33-33F3C6C93ECF}" destId="{A5D538DA-E0ED-4AC2-80D9-F44E11ED7E37}" srcOrd="0" destOrd="0" presId="urn:diagrams.loki3.com/BracketList+Icon"/>
    <dgm:cxn modelId="{56D3D506-6226-4DA5-958F-E17A569785E0}" srcId="{158D8B17-D20B-4AF2-8BE0-43EE45B6D77D}" destId="{9334CC03-C6ED-4736-B96E-85857F4E7C8B}" srcOrd="1" destOrd="0" parTransId="{F2D33EE9-061A-4C1F-B897-458ACBB467B7}" sibTransId="{E8A677F8-E9A0-4C5C-A6EC-CD836B76DE26}"/>
    <dgm:cxn modelId="{7728D512-4B89-41D2-96CD-BD6EC1A775F5}" type="presOf" srcId="{EC795AA1-3685-854A-8920-16C373DBBF15}" destId="{23264761-768A-4DB7-920B-834FF795DC3D}" srcOrd="0" destOrd="0" presId="urn:diagrams.loki3.com/BracketList+Icon"/>
    <dgm:cxn modelId="{D6933726-E4FA-4A4E-B3B1-A4E725EBF2EF}" type="presOf" srcId="{78C596A8-4A4B-41B8-96C3-04C9BEB387E3}" destId="{C4169A84-59A4-48AE-860F-EA03FC8032B0}" srcOrd="0" destOrd="0" presId="urn:diagrams.loki3.com/BracketList+Icon"/>
    <dgm:cxn modelId="{023B484E-1C3C-4BF1-9598-0C86EB2DBA82}" type="presOf" srcId="{9334CC03-C6ED-4736-B96E-85857F4E7C8B}" destId="{90C2AB95-EA0E-4F2A-874D-DB8BBF3A58E3}" srcOrd="0" destOrd="1" presId="urn:diagrams.loki3.com/BracketList+Icon"/>
    <dgm:cxn modelId="{A597FC5C-5E57-4E3B-BA19-4EE5FABAA04B}" type="presOf" srcId="{EC04430E-AAB8-4A01-A917-9270D1796A58}" destId="{A0C70E68-FCF1-48A4-819C-56275A2C1D5A}" srcOrd="0" destOrd="1" presId="urn:diagrams.loki3.com/BracketList+Icon"/>
    <dgm:cxn modelId="{36190167-36A6-4F35-82CF-3BE40A5E2A8A}" type="presOf" srcId="{EB1D3E67-7725-2D44-A8D8-EAA64B9EBDB6}" destId="{A0C70E68-FCF1-48A4-819C-56275A2C1D5A}" srcOrd="0" destOrd="0" presId="urn:diagrams.loki3.com/BracketList+Icon"/>
    <dgm:cxn modelId="{1217B067-4E28-4E93-9739-B059F3E3BFC7}" srcId="{A5FBC407-29A8-4B2D-9D33-33F3C6C93ECF}" destId="{EC04430E-AAB8-4A01-A917-9270D1796A58}" srcOrd="1" destOrd="0" parTransId="{DDA8022E-58F5-4589-A738-EE99638DDE8E}" sibTransId="{CA32AB50-FBC1-489A-8C6F-8AEB87B12347}"/>
    <dgm:cxn modelId="{050AF068-9947-4030-A90E-0FE74CC6A100}" srcId="{158D8B17-D20B-4AF2-8BE0-43EE45B6D77D}" destId="{6891C8AC-9D1B-43B0-8E47-AAFA87FA4ED3}" srcOrd="2" destOrd="0" parTransId="{0CEA97B9-5EB0-4E9B-9F01-32063C457048}" sibTransId="{82CCA93B-0CA3-4F50-A223-0856C9948923}"/>
    <dgm:cxn modelId="{09DDB073-7C44-4ACD-AA10-E68C9E3287D9}" type="presOf" srcId="{80E845FC-4627-4932-87E8-02B2DFA8FA36}" destId="{608D5C8D-29A1-4110-846D-CE252A18E3B6}" srcOrd="0" destOrd="0" presId="urn:diagrams.loki3.com/BracketList+Icon"/>
    <dgm:cxn modelId="{10826077-9E88-4018-BE16-01D8ACABC2A4}" srcId="{158D8B17-D20B-4AF2-8BE0-43EE45B6D77D}" destId="{E4CCBB07-D079-4B3B-8919-CA95FCB617E6}" srcOrd="0" destOrd="0" parTransId="{26C8A799-EF18-4AFC-BBD8-4716CB64AA2C}" sibTransId="{DE33A28E-B4E8-4825-9B85-A92F9D8D0FAA}"/>
    <dgm:cxn modelId="{AA50367B-BB77-45A1-970E-398D4BCCA785}" srcId="{78C596A8-4A4B-41B8-96C3-04C9BEB387E3}" destId="{39B4D737-E9A8-42EC-B5A5-B68810014E60}" srcOrd="1" destOrd="0" parTransId="{F669BA60-E04D-4E75-A321-CB25E44AEF0E}" sibTransId="{94B305A7-99BE-4DFE-8931-20EAEC4946FD}"/>
    <dgm:cxn modelId="{F3D1667E-60AB-455A-A334-74E4B0FC04F7}" type="presOf" srcId="{0015E2CF-80C8-4DFC-8AFF-A5834555D826}" destId="{23264761-768A-4DB7-920B-834FF795DC3D}" srcOrd="0" destOrd="1" presId="urn:diagrams.loki3.com/BracketList+Icon"/>
    <dgm:cxn modelId="{6759BA90-C8E5-496B-9827-955C8E56FA62}" type="presOf" srcId="{8BE840EF-ADCF-4E1D-8291-30F4730F5B21}" destId="{602EDDCD-5763-46FC-89A7-FBD2CFB676C0}" srcOrd="0" destOrd="0" presId="urn:diagrams.loki3.com/BracketList+Icon"/>
    <dgm:cxn modelId="{442FEF90-D73B-49C9-A5DD-F36D2F90AB8C}" srcId="{78C596A8-4A4B-41B8-96C3-04C9BEB387E3}" destId="{80E845FC-4627-4932-87E8-02B2DFA8FA36}" srcOrd="2" destOrd="0" parTransId="{8C8F434F-75E1-4E19-9718-F6339C4021A4}" sibTransId="{94E5AF6B-C3E6-4E14-9E7E-2EE74541885E}"/>
    <dgm:cxn modelId="{91729395-D94B-4847-A4D3-3476F6E47F21}" srcId="{A5FBC407-29A8-4B2D-9D33-33F3C6C93ECF}" destId="{EB1D3E67-7725-2D44-A8D8-EAA64B9EBDB6}" srcOrd="0" destOrd="0" parTransId="{81F6BA83-A7F4-C047-93D9-0F628B452D83}" sibTransId="{319477B1-58FF-3344-A051-6D4C70D6B074}"/>
    <dgm:cxn modelId="{73681799-542C-4909-A6F6-707F5807AC6A}" type="presOf" srcId="{E4CCBB07-D079-4B3B-8919-CA95FCB617E6}" destId="{90C2AB95-EA0E-4F2A-874D-DB8BBF3A58E3}" srcOrd="0" destOrd="0" presId="urn:diagrams.loki3.com/BracketList+Icon"/>
    <dgm:cxn modelId="{B6F43EA2-0F65-5640-A3CB-79020BEFD5D5}" srcId="{39B4D737-E9A8-42EC-B5A5-B68810014E60}" destId="{EC795AA1-3685-854A-8920-16C373DBBF15}" srcOrd="0" destOrd="0" parTransId="{71B421F0-EE86-0C4F-A0AB-A905713999F0}" sibTransId="{54E09AB7-6C98-8A44-A334-DA02505C6D86}"/>
    <dgm:cxn modelId="{DFB669C0-F244-4094-83F8-EB0CB24867E8}" srcId="{39B4D737-E9A8-42EC-B5A5-B68810014E60}" destId="{0015E2CF-80C8-4DFC-8AFF-A5834555D826}" srcOrd="1" destOrd="0" parTransId="{7B2A1EE5-D802-407C-87A9-68AD66C734EA}" sibTransId="{333ECD7B-41BF-45F1-9CAC-ED8428A1E21F}"/>
    <dgm:cxn modelId="{341268C6-18AA-4974-B3D9-3C3A612A805D}" type="presOf" srcId="{158D8B17-D20B-4AF2-8BE0-43EE45B6D77D}" destId="{E254A5BF-EEB8-4A42-942E-9B3BCB254381}" srcOrd="0" destOrd="0" presId="urn:diagrams.loki3.com/BracketList+Icon"/>
    <dgm:cxn modelId="{F279A9E0-C9FB-4B38-B4F3-D7603682C6FE}" srcId="{78C596A8-4A4B-41B8-96C3-04C9BEB387E3}" destId="{A5FBC407-29A8-4B2D-9D33-33F3C6C93ECF}" srcOrd="3" destOrd="0" parTransId="{5755D12A-4179-45CE-9F75-04B8573EED77}" sibTransId="{7D4FB440-9808-4345-8FC6-7DAF2B60259E}"/>
    <dgm:cxn modelId="{B9B4C1E0-2F23-4F0B-86E6-C6CAF061BB1B}" type="presOf" srcId="{6891C8AC-9D1B-43B0-8E47-AAFA87FA4ED3}" destId="{90C2AB95-EA0E-4F2A-874D-DB8BBF3A58E3}" srcOrd="0" destOrd="2" presId="urn:diagrams.loki3.com/BracketList+Icon"/>
    <dgm:cxn modelId="{527FFEE8-D491-460A-ADA2-B7A2603A5006}" srcId="{78C596A8-4A4B-41B8-96C3-04C9BEB387E3}" destId="{158D8B17-D20B-4AF2-8BE0-43EE45B6D77D}" srcOrd="0" destOrd="0" parTransId="{44858E28-078B-43BC-A046-9EDE0C380521}" sibTransId="{E2D8E825-B8C0-4C92-B071-E5B52EC61E11}"/>
    <dgm:cxn modelId="{175FA4EC-C4CD-4A0D-B201-FE2F15013765}" type="presOf" srcId="{39B4D737-E9A8-42EC-B5A5-B68810014E60}" destId="{A73A8348-F9FC-4EF8-BEF6-B43AADE55DAF}" srcOrd="0" destOrd="0" presId="urn:diagrams.loki3.com/BracketList+Icon"/>
    <dgm:cxn modelId="{EF27249A-D293-4159-BAF1-BE0A87543197}" type="presParOf" srcId="{C4169A84-59A4-48AE-860F-EA03FC8032B0}" destId="{E2B4F204-475D-422C-8D6F-B60118B7F53F}" srcOrd="0" destOrd="0" presId="urn:diagrams.loki3.com/BracketList+Icon"/>
    <dgm:cxn modelId="{53CBC451-2972-40D4-AF32-8FF6B859BBD7}" type="presParOf" srcId="{E2B4F204-475D-422C-8D6F-B60118B7F53F}" destId="{E254A5BF-EEB8-4A42-942E-9B3BCB254381}" srcOrd="0" destOrd="0" presId="urn:diagrams.loki3.com/BracketList+Icon"/>
    <dgm:cxn modelId="{25DD7D2B-25C1-450C-8B7A-58A34D6EBACD}" type="presParOf" srcId="{E2B4F204-475D-422C-8D6F-B60118B7F53F}" destId="{C2E527A2-6AEA-4FC6-8CFE-C85338924E7D}" srcOrd="1" destOrd="0" presId="urn:diagrams.loki3.com/BracketList+Icon"/>
    <dgm:cxn modelId="{EFAE695E-00CA-41FA-959F-4B843DDBB87B}" type="presParOf" srcId="{E2B4F204-475D-422C-8D6F-B60118B7F53F}" destId="{23B2F7D6-4BD7-4DA6-821A-6C36115386B4}" srcOrd="2" destOrd="0" presId="urn:diagrams.loki3.com/BracketList+Icon"/>
    <dgm:cxn modelId="{80924009-BB48-4DD6-9763-4884B28B1004}" type="presParOf" srcId="{E2B4F204-475D-422C-8D6F-B60118B7F53F}" destId="{90C2AB95-EA0E-4F2A-874D-DB8BBF3A58E3}" srcOrd="3" destOrd="0" presId="urn:diagrams.loki3.com/BracketList+Icon"/>
    <dgm:cxn modelId="{968138D2-393D-4726-AE72-C95AEC6D13B2}" type="presParOf" srcId="{C4169A84-59A4-48AE-860F-EA03FC8032B0}" destId="{1CA18596-32E3-43D1-9F51-8A8DD70D283C}" srcOrd="1" destOrd="0" presId="urn:diagrams.loki3.com/BracketList+Icon"/>
    <dgm:cxn modelId="{DFAD7318-4930-44B7-BDAD-C78901EF7725}" type="presParOf" srcId="{C4169A84-59A4-48AE-860F-EA03FC8032B0}" destId="{10CC2867-F0D3-4444-B1CA-C12BA42FB722}" srcOrd="2" destOrd="0" presId="urn:diagrams.loki3.com/BracketList+Icon"/>
    <dgm:cxn modelId="{CE4445FC-1FBD-4A4F-BEBF-352983D951EC}" type="presParOf" srcId="{10CC2867-F0D3-4444-B1CA-C12BA42FB722}" destId="{A73A8348-F9FC-4EF8-BEF6-B43AADE55DAF}" srcOrd="0" destOrd="0" presId="urn:diagrams.loki3.com/BracketList+Icon"/>
    <dgm:cxn modelId="{F5A22258-2247-4D57-8B1A-0776180B1046}" type="presParOf" srcId="{10CC2867-F0D3-4444-B1CA-C12BA42FB722}" destId="{E207B2E1-A7D2-487B-9806-1B5C760835E0}" srcOrd="1" destOrd="0" presId="urn:diagrams.loki3.com/BracketList+Icon"/>
    <dgm:cxn modelId="{33AC6E52-4CC8-49AA-BF9E-048BFA2AEC3F}" type="presParOf" srcId="{10CC2867-F0D3-4444-B1CA-C12BA42FB722}" destId="{E15305AE-42D7-4F70-B163-C96DC191F66B}" srcOrd="2" destOrd="0" presId="urn:diagrams.loki3.com/BracketList+Icon"/>
    <dgm:cxn modelId="{BB4CBD44-56A1-4460-9B84-B5B9E8BC0E5E}" type="presParOf" srcId="{10CC2867-F0D3-4444-B1CA-C12BA42FB722}" destId="{23264761-768A-4DB7-920B-834FF795DC3D}" srcOrd="3" destOrd="0" presId="urn:diagrams.loki3.com/BracketList+Icon"/>
    <dgm:cxn modelId="{FD2E0264-C3F4-4A11-9BC0-BBD72AEEFAC3}" type="presParOf" srcId="{C4169A84-59A4-48AE-860F-EA03FC8032B0}" destId="{FABC553D-D455-4130-8212-F7C1A171CAA1}" srcOrd="3" destOrd="0" presId="urn:diagrams.loki3.com/BracketList+Icon"/>
    <dgm:cxn modelId="{655D7D09-9BA3-4E4C-AE4C-316AF970D79B}" type="presParOf" srcId="{C4169A84-59A4-48AE-860F-EA03FC8032B0}" destId="{59FA8BCC-A95D-49E9-B7EC-2C1B662D20EC}" srcOrd="4" destOrd="0" presId="urn:diagrams.loki3.com/BracketList+Icon"/>
    <dgm:cxn modelId="{AEF56B07-1408-4D3D-8A3C-B71BF4E0F6F9}" type="presParOf" srcId="{59FA8BCC-A95D-49E9-B7EC-2C1B662D20EC}" destId="{608D5C8D-29A1-4110-846D-CE252A18E3B6}" srcOrd="0" destOrd="0" presId="urn:diagrams.loki3.com/BracketList+Icon"/>
    <dgm:cxn modelId="{DFA89CFD-E8B3-453F-AB67-3A82322B8707}" type="presParOf" srcId="{59FA8BCC-A95D-49E9-B7EC-2C1B662D20EC}" destId="{A1357034-9456-4F21-ACFF-80434F26EF9C}" srcOrd="1" destOrd="0" presId="urn:diagrams.loki3.com/BracketList+Icon"/>
    <dgm:cxn modelId="{C6CF6229-3DBB-43CA-A000-EBD407ADDFB9}" type="presParOf" srcId="{59FA8BCC-A95D-49E9-B7EC-2C1B662D20EC}" destId="{BD506E25-B2AA-4457-8C00-FB851C7D0359}" srcOrd="2" destOrd="0" presId="urn:diagrams.loki3.com/BracketList+Icon"/>
    <dgm:cxn modelId="{35EB44A1-0A87-46B9-9486-5F7327F99FF1}" type="presParOf" srcId="{59FA8BCC-A95D-49E9-B7EC-2C1B662D20EC}" destId="{602EDDCD-5763-46FC-89A7-FBD2CFB676C0}" srcOrd="3" destOrd="0" presId="urn:diagrams.loki3.com/BracketList+Icon"/>
    <dgm:cxn modelId="{4B4C4A13-C046-4989-9C4F-2716C5CC5595}" type="presParOf" srcId="{C4169A84-59A4-48AE-860F-EA03FC8032B0}" destId="{1ED471BF-570A-4FE4-A13A-8CB1EE043AE3}" srcOrd="5" destOrd="0" presId="urn:diagrams.loki3.com/BracketList+Icon"/>
    <dgm:cxn modelId="{0074FDFA-3C64-43D9-9BAA-D21188286C64}" type="presParOf" srcId="{C4169A84-59A4-48AE-860F-EA03FC8032B0}" destId="{D76A708E-B9D7-4377-894B-DAD059D54433}" srcOrd="6" destOrd="0" presId="urn:diagrams.loki3.com/BracketList+Icon"/>
    <dgm:cxn modelId="{1A3B135F-AFE1-4FA4-9673-F452A398EB3E}" type="presParOf" srcId="{D76A708E-B9D7-4377-894B-DAD059D54433}" destId="{A5D538DA-E0ED-4AC2-80D9-F44E11ED7E37}" srcOrd="0" destOrd="0" presId="urn:diagrams.loki3.com/BracketList+Icon"/>
    <dgm:cxn modelId="{B72C9FC2-C365-4B27-8A9D-641D3B24D2CB}" type="presParOf" srcId="{D76A708E-B9D7-4377-894B-DAD059D54433}" destId="{2B6CCE29-541A-4749-B426-CEDD8D466F19}" srcOrd="1" destOrd="0" presId="urn:diagrams.loki3.com/BracketList+Icon"/>
    <dgm:cxn modelId="{27CB5D13-94B6-4454-BEA9-D003B9F93EFD}" type="presParOf" srcId="{D76A708E-B9D7-4377-894B-DAD059D54433}" destId="{A09DA3F9-E766-4A1A-B772-24AA23A3EE61}" srcOrd="2" destOrd="0" presId="urn:diagrams.loki3.com/BracketList+Icon"/>
    <dgm:cxn modelId="{B89058F4-97F6-45CC-AE8D-CBA8FF49A256}" type="presParOf" srcId="{D76A708E-B9D7-4377-894B-DAD059D54433}" destId="{A0C70E68-FCF1-48A4-819C-56275A2C1D5A}"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4A5BF-EEB8-4A42-942E-9B3BCB254381}">
      <dsp:nvSpPr>
        <dsp:cNvPr id="0" name=""/>
        <dsp:cNvSpPr/>
      </dsp:nvSpPr>
      <dsp:spPr>
        <a:xfrm>
          <a:off x="0" y="22826"/>
          <a:ext cx="144780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Century Schoolbook" panose="02040604050505020304" pitchFamily="18" charset="0"/>
              <a:ea typeface="ＭＳ Ｐゴシック"/>
              <a:cs typeface="Arial" panose="020B0604020202020204" pitchFamily="34" charset="0"/>
            </a:rPr>
            <a:t>July - October</a:t>
          </a:r>
        </a:p>
      </dsp:txBody>
      <dsp:txXfrm>
        <a:off x="0" y="22826"/>
        <a:ext cx="1447800" cy="950400"/>
      </dsp:txXfrm>
    </dsp:sp>
    <dsp:sp modelId="{C2E527A2-6AEA-4FC6-8CFE-C85338924E7D}">
      <dsp:nvSpPr>
        <dsp:cNvPr id="0" name=""/>
        <dsp:cNvSpPr/>
      </dsp:nvSpPr>
      <dsp:spPr>
        <a:xfrm>
          <a:off x="1447799" y="7976"/>
          <a:ext cx="289560" cy="980100"/>
        </a:xfrm>
        <a:prstGeom prst="leftBrace">
          <a:avLst>
            <a:gd name="adj1" fmla="val 35000"/>
            <a:gd name="adj2" fmla="val 5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C2AB95-EA0E-4F2A-874D-DB8BBF3A58E3}">
      <dsp:nvSpPr>
        <dsp:cNvPr id="0" name=""/>
        <dsp:cNvSpPr/>
      </dsp:nvSpPr>
      <dsp:spPr>
        <a:xfrm>
          <a:off x="1853183" y="7976"/>
          <a:ext cx="3938016" cy="980100"/>
        </a:xfrm>
        <a:prstGeom prst="rect">
          <a:avLst/>
        </a:prstGeom>
        <a:solidFill>
          <a:schemeClr val="accent6">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a:latin typeface="Century Schoolbook" panose="02040604050505020304" pitchFamily="18" charset="0"/>
              <a:ea typeface="ＭＳ Ｐゴシック"/>
              <a:cs typeface="Arial" panose="020B0604020202020204" pitchFamily="34" charset="0"/>
            </a:rPr>
            <a:t>Data Analysis</a:t>
          </a:r>
          <a:endParaRPr lang="en-US" sz="1800" kern="1200" dirty="0">
            <a:latin typeface="Century Schoolbook" panose="02040604050505020304" pitchFamily="18" charset="0"/>
            <a:ea typeface="ＭＳ Ｐゴシック"/>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ea typeface="ＭＳ Ｐゴシック"/>
              <a:cs typeface="Arial" panose="020B0604020202020204" pitchFamily="34" charset="0"/>
            </a:rPr>
            <a:t>System Assessment</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ea typeface="ＭＳ Ｐゴシック"/>
              <a:cs typeface="Arial" panose="020B0604020202020204" pitchFamily="34" charset="0"/>
            </a:rPr>
            <a:t>Data Follow-Up</a:t>
          </a:r>
        </a:p>
      </dsp:txBody>
      <dsp:txXfrm>
        <a:off x="1853183" y="7976"/>
        <a:ext cx="3938016" cy="980100"/>
      </dsp:txXfrm>
    </dsp:sp>
    <dsp:sp modelId="{A73A8348-F9FC-4EF8-BEF6-B43AADE55DAF}">
      <dsp:nvSpPr>
        <dsp:cNvPr id="0" name=""/>
        <dsp:cNvSpPr/>
      </dsp:nvSpPr>
      <dsp:spPr>
        <a:xfrm>
          <a:off x="0" y="1160876"/>
          <a:ext cx="144780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Century Schoolbook" panose="02040604050505020304" pitchFamily="18" charset="0"/>
              <a:ea typeface="ＭＳ Ｐゴシック"/>
              <a:cs typeface="Arial" panose="020B0604020202020204" pitchFamily="34" charset="0"/>
            </a:rPr>
            <a:t>October</a:t>
          </a:r>
        </a:p>
      </dsp:txBody>
      <dsp:txXfrm>
        <a:off x="0" y="1160876"/>
        <a:ext cx="1447800" cy="950400"/>
      </dsp:txXfrm>
    </dsp:sp>
    <dsp:sp modelId="{E207B2E1-A7D2-487B-9806-1B5C760835E0}">
      <dsp:nvSpPr>
        <dsp:cNvPr id="0" name=""/>
        <dsp:cNvSpPr/>
      </dsp:nvSpPr>
      <dsp:spPr>
        <a:xfrm>
          <a:off x="1447799" y="1160876"/>
          <a:ext cx="289560" cy="950400"/>
        </a:xfrm>
        <a:prstGeom prst="leftBrace">
          <a:avLst>
            <a:gd name="adj1" fmla="val 35000"/>
            <a:gd name="adj2" fmla="val 5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64761-768A-4DB7-920B-834FF795DC3D}">
      <dsp:nvSpPr>
        <dsp:cNvPr id="0" name=""/>
        <dsp:cNvSpPr/>
      </dsp:nvSpPr>
      <dsp:spPr>
        <a:xfrm>
          <a:off x="1853183" y="1160876"/>
          <a:ext cx="3938016" cy="950400"/>
        </a:xfrm>
        <a:prstGeom prst="rect">
          <a:avLst/>
        </a:prstGeom>
        <a:solidFill>
          <a:schemeClr val="accent6">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ea typeface="ＭＳ Ｐゴシック"/>
              <a:cs typeface="Arial" panose="020B0604020202020204" pitchFamily="34" charset="0"/>
            </a:rPr>
            <a:t>Research Review</a:t>
          </a:r>
        </a:p>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ea typeface="ＭＳ Ｐゴシック"/>
              <a:cs typeface="Arial" panose="020B0604020202020204" pitchFamily="34" charset="0"/>
            </a:rPr>
            <a:t>Begin Policy Development Subgroups</a:t>
          </a:r>
        </a:p>
      </dsp:txBody>
      <dsp:txXfrm>
        <a:off x="1853183" y="1160876"/>
        <a:ext cx="3938016" cy="950400"/>
      </dsp:txXfrm>
    </dsp:sp>
    <dsp:sp modelId="{608D5C8D-29A1-4110-846D-CE252A18E3B6}">
      <dsp:nvSpPr>
        <dsp:cNvPr id="0" name=""/>
        <dsp:cNvSpPr/>
      </dsp:nvSpPr>
      <dsp:spPr>
        <a:xfrm>
          <a:off x="0" y="2284076"/>
          <a:ext cx="144780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Century Schoolbook" panose="02040604050505020304" pitchFamily="18" charset="0"/>
              <a:ea typeface="ＭＳ Ｐゴシック"/>
              <a:cs typeface="Arial" panose="020B0604020202020204" pitchFamily="34" charset="0"/>
            </a:rPr>
            <a:t>October - January</a:t>
          </a:r>
        </a:p>
      </dsp:txBody>
      <dsp:txXfrm>
        <a:off x="0" y="2284076"/>
        <a:ext cx="1447800" cy="950400"/>
      </dsp:txXfrm>
    </dsp:sp>
    <dsp:sp modelId="{A1357034-9456-4F21-ACFF-80434F26EF9C}">
      <dsp:nvSpPr>
        <dsp:cNvPr id="0" name=""/>
        <dsp:cNvSpPr/>
      </dsp:nvSpPr>
      <dsp:spPr>
        <a:xfrm>
          <a:off x="1447799" y="2284076"/>
          <a:ext cx="289560" cy="950400"/>
        </a:xfrm>
        <a:prstGeom prst="leftBrace">
          <a:avLst>
            <a:gd name="adj1" fmla="val 35000"/>
            <a:gd name="adj2" fmla="val 5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2EDDCD-5763-46FC-89A7-FBD2CFB676C0}">
      <dsp:nvSpPr>
        <dsp:cNvPr id="0" name=""/>
        <dsp:cNvSpPr/>
      </dsp:nvSpPr>
      <dsp:spPr>
        <a:xfrm>
          <a:off x="1853183" y="2284076"/>
          <a:ext cx="3938016" cy="950400"/>
        </a:xfrm>
        <a:prstGeom prst="rect">
          <a:avLst/>
        </a:prstGeom>
        <a:solidFill>
          <a:schemeClr val="accent6">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ea typeface="ＭＳ Ｐゴシック"/>
              <a:cs typeface="Arial" panose="020B0604020202020204" pitchFamily="34" charset="0"/>
            </a:rPr>
            <a:t>Policy Development</a:t>
          </a:r>
        </a:p>
      </dsp:txBody>
      <dsp:txXfrm>
        <a:off x="1853183" y="2284076"/>
        <a:ext cx="3938016" cy="950400"/>
      </dsp:txXfrm>
    </dsp:sp>
    <dsp:sp modelId="{A5D538DA-E0ED-4AC2-80D9-F44E11ED7E37}">
      <dsp:nvSpPr>
        <dsp:cNvPr id="0" name=""/>
        <dsp:cNvSpPr/>
      </dsp:nvSpPr>
      <dsp:spPr>
        <a:xfrm>
          <a:off x="0" y="3407276"/>
          <a:ext cx="1447800"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Century Schoolbook" panose="02040604050505020304" pitchFamily="18" charset="0"/>
              <a:ea typeface="ＭＳ Ｐゴシック"/>
              <a:cs typeface="Arial" panose="020B0604020202020204" pitchFamily="34" charset="0"/>
            </a:rPr>
            <a:t>January - May</a:t>
          </a:r>
        </a:p>
      </dsp:txBody>
      <dsp:txXfrm>
        <a:off x="0" y="3407276"/>
        <a:ext cx="1447800" cy="950400"/>
      </dsp:txXfrm>
    </dsp:sp>
    <dsp:sp modelId="{2B6CCE29-541A-4749-B426-CEDD8D466F19}">
      <dsp:nvSpPr>
        <dsp:cNvPr id="0" name=""/>
        <dsp:cNvSpPr/>
      </dsp:nvSpPr>
      <dsp:spPr>
        <a:xfrm>
          <a:off x="1447799" y="3407276"/>
          <a:ext cx="289560" cy="950400"/>
        </a:xfrm>
        <a:prstGeom prst="leftBrace">
          <a:avLst>
            <a:gd name="adj1" fmla="val 35000"/>
            <a:gd name="adj2" fmla="val 5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70E68-FCF1-48A4-819C-56275A2C1D5A}">
      <dsp:nvSpPr>
        <dsp:cNvPr id="0" name=""/>
        <dsp:cNvSpPr/>
      </dsp:nvSpPr>
      <dsp:spPr>
        <a:xfrm>
          <a:off x="1853183" y="3407276"/>
          <a:ext cx="3938016" cy="950400"/>
        </a:xfrm>
        <a:prstGeom prst="rect">
          <a:avLst/>
        </a:prstGeom>
        <a:solidFill>
          <a:schemeClr val="accent6">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Schoolbook" panose="02040604050505020304" pitchFamily="18" charset="0"/>
              <a:ea typeface="ＭＳ Ｐゴシック"/>
              <a:cs typeface="Arial" panose="020B0604020202020204" pitchFamily="34" charset="0"/>
            </a:rPr>
            <a:t>Policy Consensus</a:t>
          </a:r>
        </a:p>
        <a:p>
          <a:pPr marL="171450" lvl="1" indent="-171450" algn="l" defTabSz="800100">
            <a:lnSpc>
              <a:spcPct val="90000"/>
            </a:lnSpc>
            <a:spcBef>
              <a:spcPct val="0"/>
            </a:spcBef>
            <a:spcAft>
              <a:spcPct val="15000"/>
            </a:spcAft>
            <a:buChar char="•"/>
          </a:pPr>
          <a:r>
            <a:rPr lang="en-US" sz="1800" kern="1200">
              <a:latin typeface="Century Schoolbook" panose="02040604050505020304" pitchFamily="18" charset="0"/>
              <a:ea typeface="ＭＳ Ｐゴシック"/>
              <a:cs typeface="Arial" panose="020B0604020202020204" pitchFamily="34" charset="0"/>
            </a:rPr>
            <a:t>Final Report</a:t>
          </a:r>
          <a:endParaRPr lang="en-US" sz="1800" kern="1200" dirty="0">
            <a:latin typeface="Century Schoolbook" panose="02040604050505020304" pitchFamily="18" charset="0"/>
            <a:ea typeface="ＭＳ Ｐゴシック"/>
            <a:cs typeface="Arial" panose="020B0604020202020204" pitchFamily="34" charset="0"/>
          </a:endParaRPr>
        </a:p>
      </dsp:txBody>
      <dsp:txXfrm>
        <a:off x="1853183" y="3407276"/>
        <a:ext cx="3938016" cy="950400"/>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18" y="9119995"/>
            <a:ext cx="3170030" cy="479569"/>
          </a:xfrm>
          <a:prstGeom prst="rect">
            <a:avLst/>
          </a:prstGeom>
        </p:spPr>
        <p:txBody>
          <a:bodyPr vert="horz" lIns="94668" tIns="47334" rIns="94668" bIns="47334" rtlCol="0" anchor="b"/>
          <a:lstStyle>
            <a:lvl1pPr algn="r">
              <a:defRPr sz="1200"/>
            </a:lvl1pPr>
          </a:lstStyle>
          <a:p>
            <a:fld id="{C4EDA998-48C7-4D68-9CFD-E83AC2A9F7B1}" type="slidenum">
              <a:rPr lang="en-US" smtClean="0"/>
              <a:t>‹#›</a:t>
            </a:fld>
            <a:endParaRPr lang="en-US"/>
          </a:p>
        </p:txBody>
      </p:sp>
    </p:spTree>
    <p:extLst>
      <p:ext uri="{BB962C8B-B14F-4D97-AF65-F5344CB8AC3E}">
        <p14:creationId xmlns:p14="http://schemas.microsoft.com/office/powerpoint/2010/main" val="337557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2B5CDFEC-0910-4118-BB31-2D8B77B113B5}" type="slidenum">
              <a:rPr lang="en-US" smtClean="0"/>
              <a:t>‹#›</a:t>
            </a:fld>
            <a:endParaRPr lang="en-US"/>
          </a:p>
        </p:txBody>
      </p:sp>
    </p:spTree>
    <p:extLst>
      <p:ext uri="{BB962C8B-B14F-4D97-AF65-F5344CB8AC3E}">
        <p14:creationId xmlns:p14="http://schemas.microsoft.com/office/powerpoint/2010/main" val="24971259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CDFEC-0910-4118-BB31-2D8B77B113B5}" type="slidenum">
              <a:rPr lang="en-US" smtClean="0"/>
              <a:t>1</a:t>
            </a:fld>
            <a:endParaRPr lang="en-US"/>
          </a:p>
        </p:txBody>
      </p:sp>
    </p:spTree>
    <p:extLst>
      <p:ext uri="{BB962C8B-B14F-4D97-AF65-F5344CB8AC3E}">
        <p14:creationId xmlns:p14="http://schemas.microsoft.com/office/powerpoint/2010/main" val="139126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0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CDFEC-0910-4118-BB31-2D8B77B113B5}" type="slidenum">
              <a:rPr lang="en-US" smtClean="0"/>
              <a:t>11</a:t>
            </a:fld>
            <a:endParaRPr lang="en-US"/>
          </a:p>
        </p:txBody>
      </p:sp>
    </p:spTree>
    <p:extLst>
      <p:ext uri="{BB962C8B-B14F-4D97-AF65-F5344CB8AC3E}">
        <p14:creationId xmlns:p14="http://schemas.microsoft.com/office/powerpoint/2010/main" val="248439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008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0" y="733425"/>
            <a:ext cx="4891088" cy="36671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4143587" y="9119474"/>
            <a:ext cx="3169920" cy="481726"/>
          </a:xfrm>
          <a:prstGeom prst="rect">
            <a:avLst/>
          </a:prstGeom>
        </p:spPr>
        <p:txBody>
          <a:bodyPr lIns="96661" tIns="48331" rIns="96661" bIns="48331"/>
          <a:lstStyle/>
          <a:p>
            <a:fld id="{4BF7615F-CCA7-4910-9A6F-2323E470A6AE}" type="slidenum">
              <a:rPr lang="en-US" smtClean="0"/>
              <a:pPr/>
              <a:t>13</a:t>
            </a:fld>
            <a:endParaRPr lang="en-US" dirty="0"/>
          </a:p>
        </p:txBody>
      </p:sp>
    </p:spTree>
    <p:extLst>
      <p:ext uri="{BB962C8B-B14F-4D97-AF65-F5344CB8AC3E}">
        <p14:creationId xmlns:p14="http://schemas.microsoft.com/office/powerpoint/2010/main" val="204458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7615F-CCA7-4910-9A6F-2323E470A6AE}" type="slidenum">
              <a:rPr lang="en-US" smtClean="0"/>
              <a:pPr/>
              <a:t>14</a:t>
            </a:fld>
            <a:endParaRPr lang="en-US" dirty="0"/>
          </a:p>
        </p:txBody>
      </p:sp>
    </p:spTree>
    <p:extLst>
      <p:ext uri="{BB962C8B-B14F-4D97-AF65-F5344CB8AC3E}">
        <p14:creationId xmlns:p14="http://schemas.microsoft.com/office/powerpoint/2010/main" val="385141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27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a:xfrm>
            <a:off x="4313974" y="9402417"/>
            <a:ext cx="3300269" cy="496672"/>
          </a:xfrm>
          <a:prstGeom prst="rect">
            <a:avLst/>
          </a:prstGeom>
        </p:spPr>
        <p:txBody>
          <a:bodyPr lIns="100073" tIns="50037" rIns="100073" bIns="50037"/>
          <a:lstStyle/>
          <a:p>
            <a:pPr marL="0" marR="0" lvl="0" indent="0" algn="r" defTabSz="914400" rtl="0" eaLnBrk="1" fontAlgn="auto" latinLnBrk="0" hangingPunct="1">
              <a:lnSpc>
                <a:spcPct val="100000"/>
              </a:lnSpc>
              <a:spcBef>
                <a:spcPts val="0"/>
              </a:spcBef>
              <a:spcAft>
                <a:spcPts val="0"/>
              </a:spcAft>
              <a:buClrTx/>
              <a:buSzTx/>
              <a:buFontTx/>
              <a:buNone/>
              <a:tabLst/>
              <a:defRPr/>
            </a:pPr>
            <a:fld id="{FFE7FB80-5723-4C4B-8304-2EAA5EA613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95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678">
              <a:defRPr/>
            </a:pPr>
            <a:r>
              <a:rPr lang="en-US" dirty="0"/>
              <a:t>And when youth are placed outside the home,</a:t>
            </a:r>
            <a:r>
              <a:rPr lang="en-US" baseline="0" dirty="0"/>
              <a:t> they can expect to stay, on average, 16 months in those various facilities.</a:t>
            </a:r>
            <a:endParaRPr lang="en-US" dirty="0"/>
          </a:p>
          <a:p>
            <a:endParaRPr lang="en-US" dirty="0"/>
          </a:p>
          <a:p>
            <a:r>
              <a:rPr lang="en-US" dirty="0"/>
              <a:t>No variation by race [cut slide], but variation by gender and </a:t>
            </a:r>
            <a:r>
              <a:rPr lang="en-US" dirty="0" err="1"/>
              <a:t>race+gender</a:t>
            </a:r>
            <a:endParaRPr lang="en-US" dirty="0"/>
          </a:p>
          <a:p>
            <a:endParaRPr lang="en-US" dirty="0"/>
          </a:p>
          <a:p>
            <a:pPr defTabSz="946678">
              <a:defRPr/>
            </a:pPr>
            <a:r>
              <a:rPr lang="en-US" baseline="0" dirty="0"/>
              <a:t>The universe of kids here </a:t>
            </a:r>
            <a:r>
              <a:rPr lang="en-US" b="1" baseline="0" dirty="0"/>
              <a:t>just those with placement dispositions – but their detention and shelter admissions are included as well</a:t>
            </a:r>
          </a:p>
          <a:p>
            <a:pPr defTabSz="946678">
              <a:defRPr/>
            </a:pPr>
            <a:endParaRPr lang="en-US" b="1" baseline="0" dirty="0"/>
          </a:p>
          <a:p>
            <a:pPr defTabSz="946678">
              <a:defRPr/>
            </a:pPr>
            <a:r>
              <a:rPr lang="en-US" b="1" baseline="0" dirty="0"/>
              <a:t>Medians</a:t>
            </a:r>
          </a:p>
          <a:p>
            <a:pPr defTabSz="946678">
              <a:defRPr/>
            </a:pPr>
            <a:r>
              <a:rPr lang="en-US" b="1" baseline="0" dirty="0"/>
              <a:t>2014: 11 Months</a:t>
            </a:r>
          </a:p>
          <a:p>
            <a:pPr defTabSz="946678">
              <a:defRPr/>
            </a:pPr>
            <a:r>
              <a:rPr lang="en-US" b="1" baseline="0" dirty="0"/>
              <a:t>2015: 12 Months</a:t>
            </a:r>
          </a:p>
          <a:p>
            <a:pPr defTabSz="946678">
              <a:defRPr/>
            </a:pPr>
            <a:r>
              <a:rPr lang="en-US" b="1" baseline="0" dirty="0"/>
              <a:t>2016: 12 Months</a:t>
            </a:r>
          </a:p>
          <a:p>
            <a:pPr defTabSz="946678">
              <a:defRPr/>
            </a:pPr>
            <a:r>
              <a:rPr lang="en-US" b="1" baseline="0" dirty="0"/>
              <a:t>2017: 12 Months</a:t>
            </a:r>
          </a:p>
          <a:p>
            <a:pPr defTabSz="946678">
              <a:defRPr/>
            </a:pPr>
            <a:r>
              <a:rPr lang="en-US" b="1" baseline="0" dirty="0"/>
              <a:t>2018: 12 Months</a:t>
            </a:r>
          </a:p>
          <a:p>
            <a:pPr defTabSz="946678">
              <a:defRPr/>
            </a:pPr>
            <a:endParaRPr lang="en-US" b="1" baseline="0" dirty="0"/>
          </a:p>
          <a:p>
            <a:pPr defTabSz="946678">
              <a:defRPr/>
            </a:pPr>
            <a:r>
              <a:rPr lang="en-US" b="1" baseline="0" dirty="0"/>
              <a:t>Min: 1 Month</a:t>
            </a:r>
          </a:p>
          <a:p>
            <a:pPr defTabSz="946678">
              <a:defRPr/>
            </a:pPr>
            <a:r>
              <a:rPr lang="en-US" b="1" baseline="0" dirty="0"/>
              <a:t>Max: 161 Months [but again seems like a data entry error, so 90, 88, 81, 77, and 76 are the next highest] </a:t>
            </a:r>
          </a:p>
        </p:txBody>
      </p:sp>
      <p:sp>
        <p:nvSpPr>
          <p:cNvPr id="4" name="Slide Number Placeholder 3"/>
          <p:cNvSpPr>
            <a:spLocks noGrp="1"/>
          </p:cNvSpPr>
          <p:nvPr>
            <p:ph type="sldNum" sz="quarter" idx="10"/>
          </p:nvPr>
        </p:nvSpPr>
        <p:spPr>
          <a:xfrm>
            <a:off x="4313974" y="9402417"/>
            <a:ext cx="3300269" cy="496672"/>
          </a:xfrm>
          <a:prstGeom prst="rect">
            <a:avLst/>
          </a:prstGeom>
        </p:spPr>
        <p:txBody>
          <a:bodyPr lIns="100073" tIns="50037" rIns="100073" bIns="50037"/>
          <a:lstStyle/>
          <a:p>
            <a:pPr marL="0" marR="0" lvl="0" indent="0" algn="r" defTabSz="914400" rtl="0" eaLnBrk="1" fontAlgn="auto" latinLnBrk="0" hangingPunct="1">
              <a:lnSpc>
                <a:spcPct val="100000"/>
              </a:lnSpc>
              <a:spcBef>
                <a:spcPts val="0"/>
              </a:spcBef>
              <a:spcAft>
                <a:spcPts val="0"/>
              </a:spcAft>
              <a:buClrTx/>
              <a:buSzTx/>
              <a:buFontTx/>
              <a:buNone/>
              <a:tabLst/>
              <a:defRPr/>
            </a:pPr>
            <a:fld id="{FFE7FB80-5723-4C4B-8304-2EAA5EA613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808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446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32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6678" rtl="0" eaLnBrk="1" fontAlgn="auto" latinLnBrk="0" hangingPunct="1">
              <a:lnSpc>
                <a:spcPct val="100000"/>
              </a:lnSpc>
              <a:spcBef>
                <a:spcPts val="0"/>
              </a:spcBef>
              <a:spcAft>
                <a:spcPts val="0"/>
              </a:spcAft>
              <a:buClrTx/>
              <a:buSzTx/>
              <a:buFontTx/>
              <a:buNone/>
              <a:tabLst/>
              <a:defRPr/>
            </a:pPr>
            <a:fld id="{5FD232CC-E0DB-4446-A801-A66F7E67077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667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94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318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40695">
              <a:defRPr/>
            </a:pPr>
            <a:fld id="{FFE7FB80-5723-4C4B-8304-2EAA5EA61329}" type="slidenum">
              <a:rPr lang="en-US">
                <a:solidFill>
                  <a:prstClr val="black"/>
                </a:solidFill>
                <a:latin typeface="Calibri" panose="020F0502020204030204"/>
              </a:rPr>
              <a:pPr defTabSz="44069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22961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CDFEC-0910-4118-BB31-2D8B77B113B5}" type="slidenum">
              <a:rPr lang="en-US" smtClean="0"/>
              <a:t>22</a:t>
            </a:fld>
            <a:endParaRPr lang="en-US"/>
          </a:p>
        </p:txBody>
      </p:sp>
    </p:spTree>
    <p:extLst>
      <p:ext uri="{BB962C8B-B14F-4D97-AF65-F5344CB8AC3E}">
        <p14:creationId xmlns:p14="http://schemas.microsoft.com/office/powerpoint/2010/main" val="215310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810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E7FB80-5723-4C4B-8304-2EAA5EA613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92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62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5CDFEC-0910-4118-BB31-2D8B77B113B5}" type="slidenum">
              <a:rPr lang="en-US" smtClean="0"/>
              <a:t>26</a:t>
            </a:fld>
            <a:endParaRPr lang="en-US"/>
          </a:p>
        </p:txBody>
      </p:sp>
    </p:spTree>
    <p:extLst>
      <p:ext uri="{BB962C8B-B14F-4D97-AF65-F5344CB8AC3E}">
        <p14:creationId xmlns:p14="http://schemas.microsoft.com/office/powerpoint/2010/main" val="389457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232CC-E0DB-4446-A801-A66F7E67077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3964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5FD232CC-E0DB-4446-A801-A66F7E670778}" type="slidenum">
              <a:rPr lang="en-US" smtClean="0">
                <a:solidFill>
                  <a:prstClr val="black"/>
                </a:solidFill>
              </a:rPr>
              <a:pPr defTabSz="914400">
                <a:defRPr/>
              </a:pPr>
              <a:t>4</a:t>
            </a:fld>
            <a:endParaRPr lang="en-US" dirty="0">
              <a:solidFill>
                <a:prstClr val="black"/>
              </a:solidFill>
            </a:endParaRPr>
          </a:p>
        </p:txBody>
      </p:sp>
    </p:spTree>
    <p:extLst>
      <p:ext uri="{BB962C8B-B14F-4D97-AF65-F5344CB8AC3E}">
        <p14:creationId xmlns:p14="http://schemas.microsoft.com/office/powerpoint/2010/main" val="74111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494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40695">
              <a:defRPr/>
            </a:pPr>
            <a:fld id="{FFE7FB80-5723-4C4B-8304-2EAA5EA61329}" type="slidenum">
              <a:rPr lang="en-US">
                <a:solidFill>
                  <a:prstClr val="black"/>
                </a:solidFill>
                <a:latin typeface="Calibri" panose="020F0502020204030204"/>
              </a:rPr>
              <a:pPr defTabSz="44069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0033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E7FB80-5723-4C4B-8304-2EAA5EA613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58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C5FD7F07-7B3B-4D10-9B4A-740641C7B096}"/>
              </a:ext>
            </a:extLst>
          </p:cNvPr>
          <p:cNvSpPr>
            <a:spLocks noGrp="1"/>
          </p:cNvSpPr>
          <p:nvPr>
            <p:ph type="hdr" sz="quarter"/>
          </p:nvPr>
        </p:nvSpPr>
        <p:spPr/>
        <p:txBody>
          <a:bodyPr lIns="94668" tIns="47334" rIns="94668" bIns="47334"/>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a:t>
            </a:r>
          </a:p>
        </p:txBody>
      </p:sp>
    </p:spTree>
    <p:extLst>
      <p:ext uri="{BB962C8B-B14F-4D97-AF65-F5344CB8AC3E}">
        <p14:creationId xmlns:p14="http://schemas.microsoft.com/office/powerpoint/2010/main" val="191774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827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40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60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506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12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8091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247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76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1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33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1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3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746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64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918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4021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8" name="Rectangle 10"/>
          <p:cNvSpPr>
            <a:spLocks noChangeArrowheads="1"/>
          </p:cNvSpPr>
          <p:nvPr/>
        </p:nvSpPr>
        <p:spPr bwMode="auto">
          <a:xfrm>
            <a:off x="3598863" y="4308475"/>
            <a:ext cx="4984750" cy="64135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sz="3600">
                <a:solidFill>
                  <a:srgbClr val="003F83"/>
                </a:solidFill>
              </a:rPr>
              <a:t>SECTION TITLE HERE</a:t>
            </a:r>
          </a:p>
        </p:txBody>
      </p:sp>
      <p:sp>
        <p:nvSpPr>
          <p:cNvPr id="27659" name="Rectangle 11"/>
          <p:cNvSpPr>
            <a:spLocks noChangeArrowheads="1"/>
          </p:cNvSpPr>
          <p:nvPr/>
        </p:nvSpPr>
        <p:spPr bwMode="auto">
          <a:xfrm>
            <a:off x="6559550" y="4799013"/>
            <a:ext cx="2027238" cy="366712"/>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n-US">
                <a:solidFill>
                  <a:srgbClr val="46B0E7"/>
                </a:solidFill>
              </a:rPr>
              <a:t>Subtitle goes here</a:t>
            </a:r>
          </a:p>
        </p:txBody>
      </p:sp>
      <p:sp>
        <p:nvSpPr>
          <p:cNvPr id="27660" name="Rectangle 12"/>
          <p:cNvSpPr>
            <a:spLocks noChangeArrowheads="1"/>
          </p:cNvSpPr>
          <p:nvPr/>
        </p:nvSpPr>
        <p:spPr bwMode="auto">
          <a:xfrm>
            <a:off x="0" y="6246813"/>
            <a:ext cx="9144000" cy="609600"/>
          </a:xfrm>
          <a:prstGeom prst="rect">
            <a:avLst/>
          </a:prstGeom>
          <a:solidFill>
            <a:srgbClr val="003F83"/>
          </a:solidFill>
          <a:ln w="9525">
            <a:noFill/>
            <a:miter lim="800000"/>
            <a:headEnd/>
            <a:tailEnd/>
          </a:ln>
        </p:spPr>
        <p:txBody>
          <a:bodyPr wrap="none"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884202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533400"/>
          </a:xfrm>
        </p:spPr>
        <p:txBody>
          <a:bodyPr/>
          <a:lstStyle>
            <a:lvl1pPr>
              <a:defRPr sz="2200"/>
            </a:lvl1pPr>
          </a:lstStyle>
          <a:p>
            <a:r>
              <a:rPr lang="en-US" dirty="0"/>
              <a:t>Click to edit Master title style</a:t>
            </a:r>
          </a:p>
        </p:txBody>
      </p:sp>
      <p:sp>
        <p:nvSpPr>
          <p:cNvPr id="3" name="Content Placeholder 2"/>
          <p:cNvSpPr>
            <a:spLocks noGrp="1"/>
          </p:cNvSpPr>
          <p:nvPr>
            <p:ph idx="1"/>
          </p:nvPr>
        </p:nvSpPr>
        <p:spPr>
          <a:xfrm>
            <a:off x="685800" y="1676400"/>
            <a:ext cx="7772400" cy="1581972"/>
          </a:xfrm>
        </p:spPr>
        <p:txBody>
          <a:bodyPr/>
          <a:lstStyle>
            <a:lvl1pPr>
              <a:defRPr sz="20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4270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DB9B041-AE9B-4147-B8C5-34B8667329B9}" type="datetime1">
              <a:rPr lang="en-US" smtClean="0"/>
              <a:pPr/>
              <a:t>5/12/21</a:t>
            </a:fld>
            <a:endParaRPr lang="en-US">
              <a:latin typeface="Arial"/>
            </a:endParaRPr>
          </a:p>
        </p:txBody>
      </p:sp>
    </p:spTree>
    <p:extLst>
      <p:ext uri="{BB962C8B-B14F-4D97-AF65-F5344CB8AC3E}">
        <p14:creationId xmlns:p14="http://schemas.microsoft.com/office/powerpoint/2010/main" val="626956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533400"/>
          </a:xfrm>
        </p:spPr>
        <p:txBody>
          <a:bodyPr/>
          <a:lstStyle/>
          <a:p>
            <a:r>
              <a:rPr lang="en-US" dirty="0"/>
              <a:t>Click to edit Master title style</a:t>
            </a:r>
          </a:p>
        </p:txBody>
      </p:sp>
      <p:sp>
        <p:nvSpPr>
          <p:cNvPr id="3" name="Content Placeholder 2"/>
          <p:cNvSpPr>
            <a:spLocks noGrp="1"/>
          </p:cNvSpPr>
          <p:nvPr>
            <p:ph sz="half" idx="1"/>
          </p:nvPr>
        </p:nvSpPr>
        <p:spPr>
          <a:xfrm>
            <a:off x="685800" y="1676400"/>
            <a:ext cx="3810000" cy="143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143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66242DB-D1B0-4E66-8DAD-D8CA7260D25F}" type="datetime1">
              <a:rPr lang="en-US" smtClean="0"/>
              <a:pPr/>
              <a:t>5/12/21</a:t>
            </a:fld>
            <a:endParaRPr lang="en-US">
              <a:latin typeface="Arial"/>
            </a:endParaRPr>
          </a:p>
        </p:txBody>
      </p:sp>
    </p:spTree>
    <p:extLst>
      <p:ext uri="{BB962C8B-B14F-4D97-AF65-F5344CB8AC3E}">
        <p14:creationId xmlns:p14="http://schemas.microsoft.com/office/powerpoint/2010/main" val="3030987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3B0F7F8-E518-47B8-B425-A960F9F8E790}" type="datetime1">
              <a:rPr lang="en-US" smtClean="0"/>
              <a:pPr/>
              <a:t>5/12/21</a:t>
            </a:fld>
            <a:endParaRPr lang="en-US">
              <a:latin typeface="Arial"/>
            </a:endParaRPr>
          </a:p>
        </p:txBody>
      </p:sp>
    </p:spTree>
    <p:extLst>
      <p:ext uri="{BB962C8B-B14F-4D97-AF65-F5344CB8AC3E}">
        <p14:creationId xmlns:p14="http://schemas.microsoft.com/office/powerpoint/2010/main" val="1499418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5334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50CC8FA-54A2-4745-A3FD-AF759E43EE73}" type="datetime1">
              <a:rPr lang="en-US" smtClean="0"/>
              <a:pPr/>
              <a:t>5/12/21</a:t>
            </a:fld>
            <a:endParaRPr lang="en-US">
              <a:latin typeface="Arial"/>
            </a:endParaRPr>
          </a:p>
        </p:txBody>
      </p:sp>
    </p:spTree>
    <p:extLst>
      <p:ext uri="{BB962C8B-B14F-4D97-AF65-F5344CB8AC3E}">
        <p14:creationId xmlns:p14="http://schemas.microsoft.com/office/powerpoint/2010/main" val="1385198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EBEDBCE-EEF5-4595-B3D7-640B4EC856CF}" type="datetime1">
              <a:rPr lang="en-US" smtClean="0"/>
              <a:pPr/>
              <a:t>5/12/21</a:t>
            </a:fld>
            <a:endParaRPr lang="en-US">
              <a:latin typeface="Arial"/>
            </a:endParaRPr>
          </a:p>
        </p:txBody>
      </p:sp>
    </p:spTree>
    <p:extLst>
      <p:ext uri="{BB962C8B-B14F-4D97-AF65-F5344CB8AC3E}">
        <p14:creationId xmlns:p14="http://schemas.microsoft.com/office/powerpoint/2010/main" val="37332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950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88CF890-252D-44A4-A54C-6EBF4C70A1A7}" type="datetime1">
              <a:rPr lang="en-US" smtClean="0"/>
              <a:pPr/>
              <a:t>5/12/21</a:t>
            </a:fld>
            <a:endParaRPr lang="en-US">
              <a:latin typeface="Arial"/>
            </a:endParaRPr>
          </a:p>
        </p:txBody>
      </p:sp>
    </p:spTree>
    <p:extLst>
      <p:ext uri="{BB962C8B-B14F-4D97-AF65-F5344CB8AC3E}">
        <p14:creationId xmlns:p14="http://schemas.microsoft.com/office/powerpoint/2010/main" val="1806211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0821343-7387-4F37-8612-A7CE5EC79EF1}" type="datetime1">
              <a:rPr lang="en-US" smtClean="0"/>
              <a:pPr/>
              <a:t>5/12/21</a:t>
            </a:fld>
            <a:endParaRPr lang="en-US">
              <a:latin typeface="Arial"/>
            </a:endParaRPr>
          </a:p>
        </p:txBody>
      </p:sp>
    </p:spTree>
    <p:extLst>
      <p:ext uri="{BB962C8B-B14F-4D97-AF65-F5344CB8AC3E}">
        <p14:creationId xmlns:p14="http://schemas.microsoft.com/office/powerpoint/2010/main" val="446767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66FE660-3FD7-4135-8072-C403270E4466}" type="datetime1">
              <a:rPr lang="en-US" smtClean="0"/>
              <a:pPr/>
              <a:t>5/12/21</a:t>
            </a:fld>
            <a:endParaRPr lang="en-US">
              <a:latin typeface="Arial"/>
            </a:endParaRPr>
          </a:p>
        </p:txBody>
      </p:sp>
    </p:spTree>
    <p:extLst>
      <p:ext uri="{BB962C8B-B14F-4D97-AF65-F5344CB8AC3E}">
        <p14:creationId xmlns:p14="http://schemas.microsoft.com/office/powerpoint/2010/main" val="1707093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2046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204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980E7B7-7AE5-44CF-94A6-A220629A090F}" type="datetime1">
              <a:rPr lang="en-US" smtClean="0"/>
              <a:pPr/>
              <a:t>5/12/21</a:t>
            </a:fld>
            <a:endParaRPr lang="en-US">
              <a:latin typeface="Arial"/>
            </a:endParaRPr>
          </a:p>
        </p:txBody>
      </p:sp>
    </p:spTree>
    <p:extLst>
      <p:ext uri="{BB962C8B-B14F-4D97-AF65-F5344CB8AC3E}">
        <p14:creationId xmlns:p14="http://schemas.microsoft.com/office/powerpoint/2010/main" val="4190019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1180AA-4845-4EA9-9FBA-9E01B627C366}" type="datetime1">
              <a:rPr lang="en-US" smtClean="0">
                <a:solidFill>
                  <a:prstClr val="black">
                    <a:tint val="75000"/>
                  </a:prstClr>
                </a:solidFill>
              </a:r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6335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9BE549-D42D-469C-9963-1C668AD49F58}" type="datetime1">
              <a:rPr lang="en-US" smtClean="0">
                <a:solidFill>
                  <a:prstClr val="black">
                    <a:tint val="75000"/>
                  </a:prstClr>
                </a:solidFill>
              </a:r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655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D4D09-B8B5-435F-AECF-F58A753662AC}" type="datetime1">
              <a:rPr lang="en-US" smtClean="0">
                <a:solidFill>
                  <a:prstClr val="black">
                    <a:tint val="75000"/>
                  </a:prstClr>
                </a:solidFill>
              </a:r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106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18A85-4697-4F3E-94C9-7C4CBA9CABA6}" type="datetime1">
              <a:rPr lang="en-US" smtClean="0">
                <a:solidFill>
                  <a:prstClr val="black">
                    <a:tint val="75000"/>
                  </a:prstClr>
                </a:solidFill>
              </a:r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021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97A877-7E7B-486A-BEA6-DEB99B9069DD}" type="datetime1">
              <a:rPr lang="en-US" smtClean="0">
                <a:solidFill>
                  <a:prstClr val="black">
                    <a:tint val="75000"/>
                  </a:prstClr>
                </a:solidFill>
              </a:rPr>
              <a:t>5/12/21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6363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32DF6-0148-42F5-9557-A8EBE4734698}" type="datetime1">
              <a:rPr lang="en-US" smtClean="0">
                <a:solidFill>
                  <a:prstClr val="black">
                    <a:tint val="75000"/>
                  </a:prstClr>
                </a:solidFill>
              </a:rPr>
              <a:t>5/12/21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005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3801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3680A-6E67-4D8C-9160-AD1A549DC7C3}" type="datetime1">
              <a:rPr lang="en-US" smtClean="0">
                <a:solidFill>
                  <a:prstClr val="black">
                    <a:tint val="75000"/>
                  </a:prstClr>
                </a:solidFill>
              </a:rPr>
              <a:t>5/12/21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394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6ABE6-D5D3-4D1F-BD79-A71A96C12824}" type="datetime1">
              <a:rPr lang="en-US" smtClean="0">
                <a:solidFill>
                  <a:prstClr val="black">
                    <a:tint val="75000"/>
                  </a:prstClr>
                </a:solidFill>
              </a:r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4204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7C5E2-F078-4160-B236-03A9156AC21E}" type="datetime1">
              <a:rPr lang="en-US" smtClean="0">
                <a:solidFill>
                  <a:prstClr val="black">
                    <a:tint val="75000"/>
                  </a:prstClr>
                </a:solidFill>
              </a:r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9898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5C946C-E980-4E47-B0BA-F0FCC01B9EEE}" type="datetime1">
              <a:rPr lang="en-US" smtClean="0">
                <a:solidFill>
                  <a:prstClr val="black">
                    <a:tint val="75000"/>
                  </a:prstClr>
                </a:solidFill>
              </a:r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374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3B766F-C4F1-4B94-B343-0EBFC242EAA0}" type="datetime1">
              <a:rPr lang="en-US" smtClean="0">
                <a:solidFill>
                  <a:prstClr val="black">
                    <a:tint val="75000"/>
                  </a:prstClr>
                </a:solidFill>
              </a:rPr>
              <a:t>5/12/21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57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0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183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869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40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BF255-17F7-4FB1-8DC3-30AA7AEC9D26}" type="datetimeFigureOut">
              <a:rPr lang="en-US">
                <a:solidFill>
                  <a:prstClr val="black">
                    <a:tint val="75000"/>
                  </a:prstClr>
                </a:solidFill>
              </a:rPr>
              <a:pPr/>
              <a:t>5/12/21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014CD8-244B-456B-B381-E0F436219346}"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BF255-17F7-4FB1-8DC3-30AA7AEC9D26}" type="datetimeFigureOut">
              <a:rPr lang="en-US" smtClean="0">
                <a:solidFill>
                  <a:prstClr val="black">
                    <a:tint val="75000"/>
                  </a:prstClr>
                </a:solidFill>
                <a:ea typeface="ＭＳ Ｐゴシック" pitchFamily="1" charset="-128"/>
              </a:rPr>
              <a:pPr/>
              <a:t>5/12/21</a:t>
            </a:fld>
            <a:endParaRPr lang="en-US" dirty="0">
              <a:solidFill>
                <a:prstClr val="black">
                  <a:tint val="75000"/>
                </a:prstClr>
              </a:solidFill>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14CD8-244B-456B-B381-E0F436219346}" type="slidenum">
              <a:rPr lang="en-US" smtClean="0">
                <a:solidFill>
                  <a:prstClr val="black">
                    <a:tint val="75000"/>
                  </a:prstClr>
                </a:solidFill>
                <a:ea typeface="ＭＳ Ｐゴシック" pitchFamily="1" charset="-128"/>
              </a:rPr>
              <a:pPr/>
              <a:t>‹#›</a:t>
            </a:fld>
            <a:endParaRPr lang="en-US" dirty="0">
              <a:solidFill>
                <a:prstClr val="black">
                  <a:tint val="75000"/>
                </a:prstClr>
              </a:solidFill>
              <a:ea typeface="ＭＳ Ｐゴシック" pitchFamily="1" charset="-128"/>
            </a:endParaRPr>
          </a:p>
        </p:txBody>
      </p:sp>
    </p:spTree>
    <p:extLst>
      <p:ext uri="{BB962C8B-B14F-4D97-AF65-F5344CB8AC3E}">
        <p14:creationId xmlns:p14="http://schemas.microsoft.com/office/powerpoint/2010/main" val="140178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F0BF255-17F7-4FB1-8DC3-30AA7AEC9D26}" type="datetimeFigureOut">
              <a:rPr lang="en-US" smtClean="0">
                <a:solidFill>
                  <a:prstClr val="black">
                    <a:tint val="75000"/>
                  </a:prstClr>
                </a:solidFill>
                <a:ea typeface="ＭＳ Ｐゴシック" pitchFamily="1" charset="-128"/>
              </a:rPr>
              <a:pPr defTabSz="457200"/>
              <a:t>5/12/21</a:t>
            </a:fld>
            <a:endParaRPr lang="en-US" dirty="0">
              <a:solidFill>
                <a:prstClr val="black">
                  <a:tint val="75000"/>
                </a:prstClr>
              </a:solidFill>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1014CD8-244B-456B-B381-E0F436219346}" type="slidenum">
              <a:rPr lang="en-US" smtClean="0">
                <a:solidFill>
                  <a:prstClr val="black">
                    <a:tint val="75000"/>
                  </a:prstClr>
                </a:solidFill>
                <a:ea typeface="ＭＳ Ｐゴシック" pitchFamily="1" charset="-128"/>
              </a:rPr>
              <a:pPr defTabSz="457200"/>
              <a:t>‹#›</a:t>
            </a:fld>
            <a:endParaRPr lang="en-US" dirty="0">
              <a:solidFill>
                <a:prstClr val="black">
                  <a:tint val="75000"/>
                </a:prstClr>
              </a:solidFill>
              <a:ea typeface="ＭＳ Ｐゴシック" pitchFamily="1" charset="-128"/>
            </a:endParaRPr>
          </a:p>
        </p:txBody>
      </p:sp>
    </p:spTree>
    <p:extLst>
      <p:ext uri="{BB962C8B-B14F-4D97-AF65-F5344CB8AC3E}">
        <p14:creationId xmlns:p14="http://schemas.microsoft.com/office/powerpoint/2010/main" val="456351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248400"/>
            <a:ext cx="9144000" cy="609600"/>
          </a:xfrm>
          <a:prstGeom prst="rect">
            <a:avLst/>
          </a:prstGeom>
          <a:solidFill>
            <a:srgbClr val="003F83"/>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endParaRPr>
          </a:p>
        </p:txBody>
      </p:sp>
      <p:sp>
        <p:nvSpPr>
          <p:cNvPr id="1026" name="Rectangle 2"/>
          <p:cNvSpPr>
            <a:spLocks noGrp="1" noChangeArrowheads="1"/>
          </p:cNvSpPr>
          <p:nvPr>
            <p:ph type="title"/>
          </p:nvPr>
        </p:nvSpPr>
        <p:spPr bwMode="auto">
          <a:xfrm>
            <a:off x="685800" y="10668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76400"/>
            <a:ext cx="7772400" cy="143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46B0E7"/>
                </a:solidFill>
                <a:latin typeface="Avenir 45 Book" pitchFamily="1" charset="0"/>
              </a:defRPr>
            </a:lvl1pPr>
          </a:lstStyle>
          <a:p>
            <a:pPr eaLnBrk="0" fontAlgn="base" hangingPunct="0">
              <a:spcBef>
                <a:spcPct val="0"/>
              </a:spcBef>
              <a:spcAft>
                <a:spcPct val="0"/>
              </a:spcAft>
            </a:pPr>
            <a:fld id="{B3456F64-824C-4523-BF04-8AE44A0166AD}" type="datetime1">
              <a:rPr lang="en-US" smtClean="0"/>
              <a:pPr eaLnBrk="0" fontAlgn="base" hangingPunct="0">
                <a:spcBef>
                  <a:spcPct val="0"/>
                </a:spcBef>
                <a:spcAft>
                  <a:spcPct val="0"/>
                </a:spcAft>
              </a:pPr>
              <a:t>5/12/21</a:t>
            </a:fld>
            <a:endParaRPr lang="en-US"/>
          </a:p>
        </p:txBody>
      </p:sp>
      <p:sp>
        <p:nvSpPr>
          <p:cNvPr id="1034" name="Rectangle 10"/>
          <p:cNvSpPr>
            <a:spLocks noChangeArrowheads="1"/>
          </p:cNvSpPr>
          <p:nvPr/>
        </p:nvSpPr>
        <p:spPr bwMode="auto">
          <a:xfrm>
            <a:off x="0" y="0"/>
            <a:ext cx="9144000" cy="76200"/>
          </a:xfrm>
          <a:prstGeom prst="rect">
            <a:avLst/>
          </a:prstGeom>
          <a:solidFill>
            <a:srgbClr val="4CAFE6"/>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000000"/>
              </a:solidFill>
            </a:endParaRPr>
          </a:p>
        </p:txBody>
      </p:sp>
      <p:sp>
        <p:nvSpPr>
          <p:cNvPr id="1041" name="Rectangle 17"/>
          <p:cNvSpPr>
            <a:spLocks noChangeArrowheads="1"/>
          </p:cNvSpPr>
          <p:nvPr/>
        </p:nvSpPr>
        <p:spPr bwMode="auto">
          <a:xfrm>
            <a:off x="8382000" y="6400800"/>
            <a:ext cx="307975" cy="214313"/>
          </a:xfrm>
          <a:prstGeom prst="rect">
            <a:avLst/>
          </a:prstGeom>
          <a:noFill/>
          <a:ln w="9525">
            <a:noFill/>
            <a:miter lim="800000"/>
            <a:headEnd/>
            <a:tailEnd/>
          </a:ln>
        </p:spPr>
        <p:txBody>
          <a:bodyPr wrap="none">
            <a:spAutoFit/>
          </a:bodyPr>
          <a:lstStyle/>
          <a:p>
            <a:pPr eaLnBrk="0" fontAlgn="base" hangingPunct="0">
              <a:spcBef>
                <a:spcPct val="0"/>
              </a:spcBef>
              <a:spcAft>
                <a:spcPct val="0"/>
              </a:spcAft>
            </a:pPr>
            <a:fld id="{6AA909C0-EEEC-4F75-A57A-A662F803E75E}" type="slidenum">
              <a:rPr lang="en-US" sz="1200" baseline="-25000">
                <a:solidFill>
                  <a:srgbClr val="46B0E7"/>
                </a:solidFill>
              </a:rPr>
              <a:pPr eaLnBrk="0" fontAlgn="base" hangingPunct="0">
                <a:spcBef>
                  <a:spcPct val="0"/>
                </a:spcBef>
                <a:spcAft>
                  <a:spcPct val="0"/>
                </a:spcAft>
              </a:pPr>
              <a:t>‹#›</a:t>
            </a:fld>
            <a:endParaRPr lang="en-US" sz="1200" baseline="-25000">
              <a:solidFill>
                <a:srgbClr val="FFFFFF"/>
              </a:solidFill>
            </a:endParaRPr>
          </a:p>
        </p:txBody>
      </p:sp>
    </p:spTree>
    <p:extLst>
      <p:ext uri="{BB962C8B-B14F-4D97-AF65-F5344CB8AC3E}">
        <p14:creationId xmlns:p14="http://schemas.microsoft.com/office/powerpoint/2010/main" val="8120542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p:titleStyle>
    <p:bodyStyle>
      <a:lvl1pPr marL="609600" indent="-609600" algn="l" rtl="0" eaLnBrk="1" fontAlgn="base" hangingPunct="1">
        <a:spcBef>
          <a:spcPct val="20000"/>
        </a:spcBef>
        <a:spcAft>
          <a:spcPct val="0"/>
        </a:spcAft>
        <a:buClr>
          <a:srgbClr val="46B0E7"/>
        </a:buClr>
        <a:buFont typeface="Times" pitchFamily="1" charset="0"/>
        <a:buChar char="•"/>
        <a:defRPr sz="1600">
          <a:solidFill>
            <a:srgbClr val="4F4F4F"/>
          </a:solidFill>
          <a:latin typeface="+mn-lt"/>
          <a:ea typeface="+mn-ea"/>
          <a:cs typeface="+mn-cs"/>
        </a:defRPr>
      </a:lvl1pPr>
      <a:lvl2pPr marL="990600" indent="-533400" algn="l" rtl="0" eaLnBrk="1" fontAlgn="base" hangingPunct="1">
        <a:spcBef>
          <a:spcPct val="20000"/>
        </a:spcBef>
        <a:spcAft>
          <a:spcPct val="0"/>
        </a:spcAft>
        <a:buClr>
          <a:srgbClr val="EB434C"/>
        </a:buClr>
        <a:buChar char="–"/>
        <a:defRPr sz="1600">
          <a:solidFill>
            <a:srgbClr val="4F4F4F"/>
          </a:solidFill>
          <a:latin typeface="+mn-lt"/>
          <a:ea typeface="+mn-ea"/>
        </a:defRPr>
      </a:lvl2pPr>
      <a:lvl3pPr marL="1371600" indent="-457200" algn="l" rtl="0" eaLnBrk="1" fontAlgn="base" hangingPunct="1">
        <a:spcBef>
          <a:spcPct val="20000"/>
        </a:spcBef>
        <a:spcAft>
          <a:spcPct val="0"/>
        </a:spcAft>
        <a:buClr>
          <a:srgbClr val="3FB1E8"/>
        </a:buClr>
        <a:buChar char="•"/>
        <a:defRPr sz="1600">
          <a:solidFill>
            <a:srgbClr val="4F4F4F"/>
          </a:solidFill>
          <a:latin typeface="+mn-lt"/>
          <a:ea typeface="+mn-ea"/>
        </a:defRPr>
      </a:lvl3pPr>
      <a:lvl4pPr marL="1752600" indent="-381000" algn="l" rtl="0" eaLnBrk="1" fontAlgn="base" hangingPunct="1">
        <a:spcBef>
          <a:spcPct val="20000"/>
        </a:spcBef>
        <a:spcAft>
          <a:spcPct val="0"/>
        </a:spcAft>
        <a:defRPr sz="1200">
          <a:solidFill>
            <a:srgbClr val="4F4F4F"/>
          </a:solidFill>
          <a:latin typeface="+mn-lt"/>
          <a:ea typeface="+mn-ea"/>
        </a:defRPr>
      </a:lvl4pPr>
      <a:lvl5pPr marL="2209800" indent="-381000" algn="l" rtl="0" eaLnBrk="1" fontAlgn="base" hangingPunct="1">
        <a:spcBef>
          <a:spcPct val="20000"/>
        </a:spcBef>
        <a:spcAft>
          <a:spcPct val="0"/>
        </a:spcAft>
        <a:buChar char="»"/>
        <a:defRPr sz="1600">
          <a:solidFill>
            <a:srgbClr val="4F4F4F"/>
          </a:solidFill>
          <a:latin typeface="Avenir 45 Book" pitchFamily="1" charset="0"/>
          <a:ea typeface="+mn-ea"/>
        </a:defRPr>
      </a:lvl5pPr>
      <a:lvl6pPr marL="2667000" indent="-381000" algn="l" rtl="0" eaLnBrk="1" fontAlgn="base" hangingPunct="1">
        <a:spcBef>
          <a:spcPct val="20000"/>
        </a:spcBef>
        <a:spcAft>
          <a:spcPct val="0"/>
        </a:spcAft>
        <a:buChar char="»"/>
        <a:defRPr sz="1600">
          <a:solidFill>
            <a:srgbClr val="4F4F4F"/>
          </a:solidFill>
          <a:latin typeface="Avenir 45 Book" pitchFamily="1" charset="0"/>
          <a:ea typeface="+mn-ea"/>
        </a:defRPr>
      </a:lvl6pPr>
      <a:lvl7pPr marL="3124200" indent="-381000" algn="l" rtl="0" eaLnBrk="1" fontAlgn="base" hangingPunct="1">
        <a:spcBef>
          <a:spcPct val="20000"/>
        </a:spcBef>
        <a:spcAft>
          <a:spcPct val="0"/>
        </a:spcAft>
        <a:buChar char="»"/>
        <a:defRPr sz="1600">
          <a:solidFill>
            <a:srgbClr val="4F4F4F"/>
          </a:solidFill>
          <a:latin typeface="Avenir 45 Book" pitchFamily="1" charset="0"/>
          <a:ea typeface="+mn-ea"/>
        </a:defRPr>
      </a:lvl7pPr>
      <a:lvl8pPr marL="3581400" indent="-381000" algn="l" rtl="0" eaLnBrk="1" fontAlgn="base" hangingPunct="1">
        <a:spcBef>
          <a:spcPct val="20000"/>
        </a:spcBef>
        <a:spcAft>
          <a:spcPct val="0"/>
        </a:spcAft>
        <a:buChar char="»"/>
        <a:defRPr sz="1600">
          <a:solidFill>
            <a:srgbClr val="4F4F4F"/>
          </a:solidFill>
          <a:latin typeface="Avenir 45 Book" pitchFamily="1" charset="0"/>
          <a:ea typeface="+mn-ea"/>
        </a:defRPr>
      </a:lvl8pPr>
      <a:lvl9pPr marL="4038600" indent="-381000" algn="l" rtl="0" eaLnBrk="1" fontAlgn="base" hangingPunct="1">
        <a:spcBef>
          <a:spcPct val="20000"/>
        </a:spcBef>
        <a:spcAft>
          <a:spcPct val="0"/>
        </a:spcAft>
        <a:buChar char="»"/>
        <a:defRPr sz="1600">
          <a:solidFill>
            <a:srgbClr val="4F4F4F"/>
          </a:solidFill>
          <a:latin typeface="Avenir 45 Book" pitchFamily="1"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5666B-CBCA-4719-8860-52CF66DCB4B0}" type="datetime1">
              <a:rPr lang="en-US" smtClean="0">
                <a:solidFill>
                  <a:prstClr val="black">
                    <a:tint val="75000"/>
                  </a:prstClr>
                </a:solidFill>
                <a:ea typeface="ＭＳ Ｐゴシック" pitchFamily="1" charset="-128"/>
              </a:rPr>
              <a:t>5/12/21</a:t>
            </a:fld>
            <a:endParaRPr lang="en-US" dirty="0">
              <a:solidFill>
                <a:prstClr val="black">
                  <a:tint val="75000"/>
                </a:prstClr>
              </a:solidFill>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14CD8-244B-456B-B381-E0F436219346}" type="slidenum">
              <a:rPr lang="en-US" smtClean="0">
                <a:solidFill>
                  <a:prstClr val="black">
                    <a:tint val="75000"/>
                  </a:prstClr>
                </a:solidFill>
                <a:ea typeface="ＭＳ Ｐゴシック" pitchFamily="1" charset="-128"/>
              </a:rPr>
              <a:pPr/>
              <a:t>‹#›</a:t>
            </a:fld>
            <a:endParaRPr lang="en-US" dirty="0">
              <a:solidFill>
                <a:prstClr val="black">
                  <a:tint val="75000"/>
                </a:prstClr>
              </a:solidFill>
              <a:ea typeface="ＭＳ Ｐゴシック" pitchFamily="1" charset="-128"/>
            </a:endParaRPr>
          </a:p>
        </p:txBody>
      </p:sp>
    </p:spTree>
    <p:extLst>
      <p:ext uri="{BB962C8B-B14F-4D97-AF65-F5344CB8AC3E}">
        <p14:creationId xmlns:p14="http://schemas.microsoft.com/office/powerpoint/2010/main" val="17748479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www.pacourts.us/pa-juvenile-justice-task-force"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600" y="5757862"/>
            <a:ext cx="7086600" cy="566738"/>
          </a:xfrm>
        </p:spPr>
        <p:txBody>
          <a:bodyPr>
            <a:noAutofit/>
          </a:bodyPr>
          <a:lstStyle/>
          <a:p>
            <a:pPr algn="ctr"/>
            <a:r>
              <a:rPr lang="en-US" sz="2400" dirty="0">
                <a:latin typeface="Century Schoolbook" panose="02040604050505020304" pitchFamily="18" charset="0"/>
              </a:rPr>
              <a:t>Pennsylvania Juvenile Justice Task Force</a:t>
            </a:r>
            <a:br>
              <a:rPr lang="en-US" sz="2400" dirty="0">
                <a:latin typeface="Century Schoolbook" panose="02040604050505020304" pitchFamily="18" charset="0"/>
              </a:rPr>
            </a:br>
            <a:r>
              <a:rPr lang="en-US" sz="2400" dirty="0">
                <a:latin typeface="Century Schoolbook" panose="02040604050505020304" pitchFamily="18" charset="0"/>
              </a:rPr>
              <a:t>Summary of Key Findings</a:t>
            </a:r>
          </a:p>
        </p:txBody>
      </p:sp>
      <p:pic>
        <p:nvPicPr>
          <p:cNvPr id="1026" name="Picture 2" descr="https://upload.wikimedia.org/wikipedia/commons/thumb/7/7d/Seal_of_Pennsylvania.svg/2000px-Seal_of_Pennsylvania.svg.png">
            <a:extLst>
              <a:ext uri="{FF2B5EF4-FFF2-40B4-BE49-F238E27FC236}">
                <a16:creationId xmlns:a16="http://schemas.microsoft.com/office/drawing/2014/main" id="{0B155DCB-970E-4ABC-9EAD-7C82C15F10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0" y="457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6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685800"/>
            <a:ext cx="7772400" cy="533400"/>
          </a:xfrm>
          <a:prstGeom prst="rect">
            <a:avLst/>
          </a:prstGeom>
        </p:spPr>
        <p:txBody>
          <a:bodyPr/>
          <a:lst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3F83"/>
                </a:solidFill>
                <a:effectLst/>
                <a:uLnTx/>
                <a:uFillTx/>
                <a:latin typeface="Arial"/>
                <a:ea typeface="ＭＳ Ｐゴシック"/>
                <a:cs typeface="+mj-cs"/>
              </a:rPr>
              <a:t>Even among misdemeanors for kids with no prior written allegations, 54% do not result in diversion from court</a:t>
            </a:r>
            <a:endParaRPr kumimoji="0" lang="en-US" sz="2200" b="0" i="0" u="none" strike="noStrike" kern="0" cap="none" spc="0" normalizeH="0" baseline="0" noProof="0" dirty="0">
              <a:ln>
                <a:noFill/>
              </a:ln>
              <a:solidFill>
                <a:srgbClr val="003F83"/>
              </a:solidFill>
              <a:effectLst/>
              <a:uLnTx/>
              <a:uFillTx/>
              <a:latin typeface="Arial"/>
              <a:ea typeface="ＭＳ Ｐゴシック"/>
              <a:cs typeface="+mj-cs"/>
            </a:endParaRPr>
          </a:p>
        </p:txBody>
      </p:sp>
      <p:graphicFrame>
        <p:nvGraphicFramePr>
          <p:cNvPr id="5" name="Chart 4"/>
          <p:cNvGraphicFramePr>
            <a:graphicFrameLocks/>
          </p:cNvGraphicFramePr>
          <p:nvPr/>
        </p:nvGraphicFramePr>
        <p:xfrm>
          <a:off x="685800" y="1770446"/>
          <a:ext cx="7772400" cy="459626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A1813F9-EE5B-4E70-8A35-BE6A26388B1A}"/>
              </a:ext>
            </a:extLst>
          </p:cNvPr>
          <p:cNvSpPr/>
          <p:nvPr/>
        </p:nvSpPr>
        <p:spPr>
          <a:xfrm>
            <a:off x="685800" y="6400800"/>
            <a:ext cx="777239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Source: Juvenile Court Judges’ Commission</a:t>
            </a:r>
          </a:p>
        </p:txBody>
      </p:sp>
      <p:sp>
        <p:nvSpPr>
          <p:cNvPr id="6" name="Rectangle 5">
            <a:extLst>
              <a:ext uri="{FF2B5EF4-FFF2-40B4-BE49-F238E27FC236}">
                <a16:creationId xmlns:a16="http://schemas.microsoft.com/office/drawing/2014/main" id="{D99425E8-7CC0-4014-82F6-8F2E93667D2D}"/>
              </a:ext>
            </a:extLst>
          </p:cNvPr>
          <p:cNvSpPr/>
          <p:nvPr/>
        </p:nvSpPr>
        <p:spPr bwMode="auto">
          <a:xfrm>
            <a:off x="7688424" y="2466575"/>
            <a:ext cx="696030" cy="304452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97027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073487" y="3173907"/>
            <a:ext cx="1214969" cy="1024972"/>
            <a:chOff x="10110651" y="2899954"/>
            <a:chExt cx="1619958" cy="1366629"/>
          </a:xfrm>
        </p:grpSpPr>
        <p:sp>
          <p:nvSpPr>
            <p:cNvPr id="13" name="TextBox 12"/>
            <p:cNvSpPr txBox="1"/>
            <p:nvPr/>
          </p:nvSpPr>
          <p:spPr>
            <a:xfrm>
              <a:off x="10293531" y="2899954"/>
              <a:ext cx="1437078"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Rectangle 13"/>
            <p:cNvSpPr/>
            <p:nvPr/>
          </p:nvSpPr>
          <p:spPr>
            <a:xfrm>
              <a:off x="10110651" y="2983911"/>
              <a:ext cx="182880" cy="175397"/>
            </a:xfrm>
            <a:prstGeom prst="rect">
              <a:avLst/>
            </a:prstGeom>
            <a:solidFill>
              <a:srgbClr val="2FA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5" name="Rectangle 14"/>
            <p:cNvSpPr/>
            <p:nvPr/>
          </p:nvSpPr>
          <p:spPr>
            <a:xfrm>
              <a:off x="10110651" y="3550919"/>
              <a:ext cx="182880" cy="175397"/>
            </a:xfrm>
            <a:prstGeom prst="rect">
              <a:avLst/>
            </a:prstGeom>
            <a:solidFill>
              <a:srgbClr val="246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Rectangle 15"/>
            <p:cNvSpPr/>
            <p:nvPr/>
          </p:nvSpPr>
          <p:spPr>
            <a:xfrm>
              <a:off x="10110651" y="4091186"/>
              <a:ext cx="182880" cy="175397"/>
            </a:xfrm>
            <a:prstGeom prst="rect">
              <a:avLst/>
            </a:prstGeom>
            <a:solidFill>
              <a:srgbClr val="255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ＭＳ Ｐゴシック"/>
                <a:cs typeface="+mn-cs"/>
              </a:endParaRPr>
            </a:p>
          </p:txBody>
        </p:sp>
      </p:grpSp>
      <p:sp>
        <p:nvSpPr>
          <p:cNvPr id="17" name="TextBox 16"/>
          <p:cNvSpPr txBox="1"/>
          <p:nvPr/>
        </p:nvSpPr>
        <p:spPr>
          <a:xfrm>
            <a:off x="7361059" y="3160655"/>
            <a:ext cx="16015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0% - 25%</a:t>
            </a:r>
          </a:p>
        </p:txBody>
      </p:sp>
      <p:sp>
        <p:nvSpPr>
          <p:cNvPr id="18" name="TextBox 17"/>
          <p:cNvSpPr txBox="1"/>
          <p:nvPr/>
        </p:nvSpPr>
        <p:spPr>
          <a:xfrm>
            <a:off x="7361059" y="3589405"/>
            <a:ext cx="16015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26% - 50%</a:t>
            </a:r>
          </a:p>
        </p:txBody>
      </p:sp>
      <p:sp>
        <p:nvSpPr>
          <p:cNvPr id="19" name="TextBox 18"/>
          <p:cNvSpPr txBox="1"/>
          <p:nvPr/>
        </p:nvSpPr>
        <p:spPr>
          <a:xfrm>
            <a:off x="7374311" y="3977760"/>
            <a:ext cx="16015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51% - 75%</a:t>
            </a:r>
          </a:p>
        </p:txBody>
      </p:sp>
      <p:sp>
        <p:nvSpPr>
          <p:cNvPr id="20" name="Title 1"/>
          <p:cNvSpPr txBox="1">
            <a:spLocks/>
          </p:cNvSpPr>
          <p:nvPr/>
        </p:nvSpPr>
        <p:spPr bwMode="auto">
          <a:xfrm>
            <a:off x="685800" y="685800"/>
            <a:ext cx="7772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200">
                <a:solidFill>
                  <a:srgbClr val="003F83"/>
                </a:solidFill>
                <a:latin typeface="+mj-lt"/>
                <a:ea typeface="+mj-ea"/>
                <a:cs typeface="+mj-cs"/>
              </a:defRPr>
            </a:lvl1pPr>
            <a:lvl2pPr algn="l" rtl="0" eaLnBrk="1" fontAlgn="base" hangingPunct="1">
              <a:spcBef>
                <a:spcPct val="0"/>
              </a:spcBef>
              <a:spcAft>
                <a:spcPct val="0"/>
              </a:spcAft>
              <a:defRPr sz="1500">
                <a:solidFill>
                  <a:srgbClr val="003F83"/>
                </a:solidFill>
                <a:latin typeface="Arial" charset="0"/>
                <a:ea typeface="ＭＳ Ｐゴシック" pitchFamily="1" charset="-128"/>
              </a:defRPr>
            </a:lvl2pPr>
            <a:lvl3pPr algn="l" rtl="0" eaLnBrk="1" fontAlgn="base" hangingPunct="1">
              <a:spcBef>
                <a:spcPct val="0"/>
              </a:spcBef>
              <a:spcAft>
                <a:spcPct val="0"/>
              </a:spcAft>
              <a:defRPr sz="1500">
                <a:solidFill>
                  <a:srgbClr val="003F83"/>
                </a:solidFill>
                <a:latin typeface="Arial" charset="0"/>
                <a:ea typeface="ＭＳ Ｐゴシック" pitchFamily="1" charset="-128"/>
              </a:defRPr>
            </a:lvl3pPr>
            <a:lvl4pPr algn="l" rtl="0" eaLnBrk="1" fontAlgn="base" hangingPunct="1">
              <a:spcBef>
                <a:spcPct val="0"/>
              </a:spcBef>
              <a:spcAft>
                <a:spcPct val="0"/>
              </a:spcAft>
              <a:defRPr sz="1500">
                <a:solidFill>
                  <a:srgbClr val="003F83"/>
                </a:solidFill>
                <a:latin typeface="Arial" charset="0"/>
                <a:ea typeface="ＭＳ Ｐゴシック" pitchFamily="1" charset="-128"/>
              </a:defRPr>
            </a:lvl4pPr>
            <a:lvl5pPr algn="l" rtl="0" eaLnBrk="1" fontAlgn="base" hangingPunct="1">
              <a:spcBef>
                <a:spcPct val="0"/>
              </a:spcBef>
              <a:spcAft>
                <a:spcPct val="0"/>
              </a:spcAft>
              <a:defRPr sz="1500">
                <a:solidFill>
                  <a:srgbClr val="003F83"/>
                </a:solidFill>
                <a:latin typeface="Arial" charset="0"/>
                <a:ea typeface="ＭＳ Ｐゴシック" pitchFamily="1" charset="-128"/>
              </a:defRPr>
            </a:lvl5pPr>
            <a:lvl6pPr marL="342900" algn="l" rtl="0" eaLnBrk="1" fontAlgn="base" hangingPunct="1">
              <a:spcBef>
                <a:spcPct val="0"/>
              </a:spcBef>
              <a:spcAft>
                <a:spcPct val="0"/>
              </a:spcAft>
              <a:defRPr sz="1500">
                <a:solidFill>
                  <a:srgbClr val="003F83"/>
                </a:solidFill>
                <a:latin typeface="Arial" charset="0"/>
                <a:ea typeface="ＭＳ Ｐゴシック" pitchFamily="1" charset="-128"/>
              </a:defRPr>
            </a:lvl6pPr>
            <a:lvl7pPr marL="685800" algn="l" rtl="0" eaLnBrk="1" fontAlgn="base" hangingPunct="1">
              <a:spcBef>
                <a:spcPct val="0"/>
              </a:spcBef>
              <a:spcAft>
                <a:spcPct val="0"/>
              </a:spcAft>
              <a:defRPr sz="1500">
                <a:solidFill>
                  <a:srgbClr val="003F83"/>
                </a:solidFill>
                <a:latin typeface="Arial" charset="0"/>
                <a:ea typeface="ＭＳ Ｐゴシック" pitchFamily="1" charset="-128"/>
              </a:defRPr>
            </a:lvl7pPr>
            <a:lvl8pPr marL="1028700" algn="l" rtl="0" eaLnBrk="1" fontAlgn="base" hangingPunct="1">
              <a:spcBef>
                <a:spcPct val="0"/>
              </a:spcBef>
              <a:spcAft>
                <a:spcPct val="0"/>
              </a:spcAft>
              <a:defRPr sz="1500">
                <a:solidFill>
                  <a:srgbClr val="003F83"/>
                </a:solidFill>
                <a:latin typeface="Arial" charset="0"/>
                <a:ea typeface="ＭＳ Ｐゴシック" pitchFamily="1" charset="-128"/>
              </a:defRPr>
            </a:lvl8pPr>
            <a:lvl9pPr marL="1371600" algn="l" rtl="0" eaLnBrk="1" fontAlgn="base" hangingPunct="1">
              <a:spcBef>
                <a:spcPct val="0"/>
              </a:spcBef>
              <a:spcAft>
                <a:spcPct val="0"/>
              </a:spcAft>
              <a:defRPr sz="1500">
                <a:solidFill>
                  <a:srgbClr val="003F83"/>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a:latin typeface="Arial"/>
                <a:ea typeface="ＭＳ Ｐゴシック"/>
              </a:rPr>
              <a:t>F</a:t>
            </a:r>
            <a:r>
              <a:rPr kumimoji="0" lang="en-US" sz="2200" b="0" i="0" u="none" strike="noStrike" kern="0" cap="none" spc="0" normalizeH="0" baseline="0" noProof="0" dirty="0">
                <a:ln>
                  <a:noFill/>
                </a:ln>
                <a:solidFill>
                  <a:srgbClr val="003F83"/>
                </a:solidFill>
                <a:effectLst/>
                <a:uLnTx/>
                <a:uFillTx/>
                <a:latin typeface="Arial"/>
                <a:ea typeface="ＭＳ Ｐゴシック"/>
                <a:cs typeface="+mj-cs"/>
              </a:rPr>
              <a:t>ewer than 25% of written allegations are diverted from court in half the counties in Pennsylvania</a:t>
            </a:r>
            <a:endParaRPr kumimoji="0" lang="en-US" sz="2200" b="0" i="0" u="none" strike="noStrike" kern="0" cap="none" spc="0" normalizeH="0" baseline="0" noProof="0" dirty="0">
              <a:ln>
                <a:noFill/>
              </a:ln>
              <a:solidFill>
                <a:srgbClr val="000000"/>
              </a:solidFill>
              <a:effectLst/>
              <a:uLnTx/>
              <a:uFillTx/>
              <a:latin typeface="Arial"/>
              <a:ea typeface="ＭＳ Ｐゴシック"/>
              <a:cs typeface="+mj-cs"/>
            </a:endParaRPr>
          </a:p>
        </p:txBody>
      </p:sp>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1093" b="95264" l="11967" r="87477"/>
                    </a14:imgEffect>
                  </a14:imgLayer>
                </a14:imgProps>
              </a:ext>
            </a:extLst>
          </a:blip>
          <a:srcRect l="9204" r="11919"/>
          <a:stretch/>
        </p:blipFill>
        <p:spPr>
          <a:xfrm>
            <a:off x="685800" y="1804300"/>
            <a:ext cx="6305855" cy="3978758"/>
          </a:xfrm>
          <a:prstGeom prst="rect">
            <a:avLst/>
          </a:prstGeom>
        </p:spPr>
      </p:pic>
      <p:sp>
        <p:nvSpPr>
          <p:cNvPr id="6" name="Title 5"/>
          <p:cNvSpPr>
            <a:spLocks noGrp="1"/>
          </p:cNvSpPr>
          <p:nvPr>
            <p:ph type="title"/>
          </p:nvPr>
        </p:nvSpPr>
        <p:spPr>
          <a:xfrm>
            <a:off x="1934935" y="1694637"/>
            <a:ext cx="4351564" cy="533400"/>
          </a:xfrm>
        </p:spPr>
        <p:txBody>
          <a:bodyPr/>
          <a:lstStyle/>
          <a:p>
            <a:pPr algn="ctr"/>
            <a:r>
              <a:rPr lang="en-US" sz="1400" b="1" dirty="0">
                <a:solidFill>
                  <a:schemeClr val="tx1"/>
                </a:solidFill>
              </a:rPr>
              <a:t>Percentage of Written Allegations with Pre-Petition Diversion as First Court Response: 2018</a:t>
            </a:r>
          </a:p>
        </p:txBody>
      </p:sp>
      <p:sp>
        <p:nvSpPr>
          <p:cNvPr id="21" name="Rectangle 20">
            <a:extLst>
              <a:ext uri="{FF2B5EF4-FFF2-40B4-BE49-F238E27FC236}">
                <a16:creationId xmlns:a16="http://schemas.microsoft.com/office/drawing/2014/main" id="{0A1813F9-EE5B-4E70-8A35-BE6A26388B1A}"/>
              </a:ext>
            </a:extLst>
          </p:cNvPr>
          <p:cNvSpPr/>
          <p:nvPr/>
        </p:nvSpPr>
        <p:spPr>
          <a:xfrm>
            <a:off x="685800" y="6400800"/>
            <a:ext cx="777239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Source: Juvenile Court Judges’ Commission</a:t>
            </a:r>
          </a:p>
        </p:txBody>
      </p:sp>
    </p:spTree>
    <p:extLst>
      <p:ext uri="{BB962C8B-B14F-4D97-AF65-F5344CB8AC3E}">
        <p14:creationId xmlns:p14="http://schemas.microsoft.com/office/powerpoint/2010/main" val="149624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Autofit/>
          </a:bodyPr>
          <a:lstStyle/>
          <a:p>
            <a:r>
              <a:rPr lang="en-US" sz="4000" dirty="0">
                <a:latin typeface="Century Schoolbook" panose="02040604050505020304" pitchFamily="18" charset="0"/>
                <a:cs typeface="Arial" panose="020B0604020202020204" pitchFamily="34" charset="0"/>
              </a:rPr>
              <a:t>Key Data Findings</a:t>
            </a:r>
          </a:p>
        </p:txBody>
      </p:sp>
      <p:sp>
        <p:nvSpPr>
          <p:cNvPr id="3" name="Content Placeholder 2">
            <a:extLst>
              <a:ext uri="{FF2B5EF4-FFF2-40B4-BE49-F238E27FC236}">
                <a16:creationId xmlns:a16="http://schemas.microsoft.com/office/drawing/2014/main" id="{31BC9D03-FFE5-4B75-AE18-4A036AB66EDE}"/>
              </a:ext>
            </a:extLst>
          </p:cNvPr>
          <p:cNvSpPr>
            <a:spLocks noGrp="1"/>
          </p:cNvSpPr>
          <p:nvPr>
            <p:ph idx="1"/>
          </p:nvPr>
        </p:nvSpPr>
        <p:spPr>
          <a:xfrm>
            <a:off x="457200" y="1600200"/>
            <a:ext cx="8229600" cy="5186008"/>
          </a:xfrm>
        </p:spPr>
        <p:txBody>
          <a:bodyPr>
            <a:normAutofit/>
          </a:bodyPr>
          <a:lstStyle/>
          <a:p>
            <a:pPr>
              <a:lnSpc>
                <a:spcPct val="120000"/>
              </a:lnSpc>
            </a:pPr>
            <a:r>
              <a:rPr lang="en-US" sz="2500" dirty="0">
                <a:latin typeface="Century Schoolbook" panose="02040604050505020304" pitchFamily="18" charset="0"/>
              </a:rPr>
              <a:t>Research shows out-of-home placement does not reduce recidivism for most youth.</a:t>
            </a:r>
          </a:p>
          <a:p>
            <a:pPr>
              <a:lnSpc>
                <a:spcPct val="120000"/>
              </a:lnSpc>
            </a:pPr>
            <a:r>
              <a:rPr lang="en-US" sz="2500" dirty="0">
                <a:latin typeface="Century Schoolbook" panose="02040604050505020304" pitchFamily="18" charset="0"/>
              </a:rPr>
              <a:t>Yet most young people in Pennsylvania sent to out-of-home placement are:</a:t>
            </a:r>
          </a:p>
          <a:p>
            <a:pPr lvl="1">
              <a:lnSpc>
                <a:spcPct val="120000"/>
              </a:lnSpc>
            </a:pPr>
            <a:r>
              <a:rPr lang="en-US" sz="2100" dirty="0">
                <a:latin typeface="Century Schoolbook" panose="02040604050505020304" pitchFamily="18" charset="0"/>
              </a:rPr>
              <a:t>sent on their first adjudicated offense;</a:t>
            </a:r>
          </a:p>
          <a:p>
            <a:pPr lvl="1">
              <a:lnSpc>
                <a:spcPct val="120000"/>
              </a:lnSpc>
            </a:pPr>
            <a:r>
              <a:rPr lang="en-US" sz="2100" dirty="0">
                <a:latin typeface="Century Schoolbook" panose="02040604050505020304" pitchFamily="18" charset="0"/>
              </a:rPr>
              <a:t>sent for misdemeanors and nonperson offenses; and</a:t>
            </a:r>
          </a:p>
          <a:p>
            <a:pPr lvl="1">
              <a:lnSpc>
                <a:spcPct val="120000"/>
              </a:lnSpc>
            </a:pPr>
            <a:r>
              <a:rPr lang="en-US" sz="2100" dirty="0">
                <a:latin typeface="Century Schoolbook" panose="02040604050505020304" pitchFamily="18" charset="0"/>
              </a:rPr>
              <a:t>do not score high or very high risk to commit another offense.</a:t>
            </a:r>
          </a:p>
          <a:p>
            <a:pPr marL="457200" lvl="1" indent="0">
              <a:lnSpc>
                <a:spcPct val="120000"/>
              </a:lnSpc>
              <a:buNone/>
            </a:pPr>
            <a:endParaRPr lang="en-US" sz="2100" dirty="0">
              <a:latin typeface="Century Schoolbook" panose="02040604050505020304" pitchFamily="18" charset="0"/>
            </a:endParaRPr>
          </a:p>
        </p:txBody>
      </p:sp>
      <p:sp>
        <p:nvSpPr>
          <p:cNvPr id="5" name="Content Placeholder 2">
            <a:extLst>
              <a:ext uri="{FF2B5EF4-FFF2-40B4-BE49-F238E27FC236}">
                <a16:creationId xmlns:a16="http://schemas.microsoft.com/office/drawing/2014/main" id="{9A5509E4-A107-46DF-9C63-779DA01C830F}"/>
              </a:ext>
            </a:extLst>
          </p:cNvPr>
          <p:cNvSpPr txBox="1">
            <a:spLocks/>
          </p:cNvSpPr>
          <p:nvPr/>
        </p:nvSpPr>
        <p:spPr>
          <a:xfrm>
            <a:off x="457200" y="1619697"/>
            <a:ext cx="8229600" cy="495462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88089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4"/>
            <a:ext cx="7772400" cy="769441"/>
          </a:xfrm>
        </p:spPr>
        <p:txBody>
          <a:bodyPr/>
          <a:lstStyle/>
          <a:p>
            <a:pPr fontAlgn="auto"/>
            <a:endParaRPr lang="en-US" dirty="0"/>
          </a:p>
          <a:p>
            <a:endParaRPr lang="en-US" dirty="0"/>
          </a:p>
        </p:txBody>
      </p:sp>
      <p:sp>
        <p:nvSpPr>
          <p:cNvPr id="4" name="Title 3"/>
          <p:cNvSpPr>
            <a:spLocks noGrp="1"/>
          </p:cNvSpPr>
          <p:nvPr>
            <p:ph type="title"/>
          </p:nvPr>
        </p:nvSpPr>
        <p:spPr>
          <a:xfrm>
            <a:off x="685800" y="685800"/>
            <a:ext cx="7772400" cy="533400"/>
          </a:xfrm>
        </p:spPr>
        <p:txBody>
          <a:bodyPr anchor="t" anchorCtr="0"/>
          <a:lstStyle/>
          <a:p>
            <a:r>
              <a:rPr lang="en-US" sz="2200" dirty="0"/>
              <a:t>Just 36% of out-of-home placements are for felonies</a:t>
            </a:r>
          </a:p>
        </p:txBody>
      </p:sp>
      <p:pic>
        <p:nvPicPr>
          <p:cNvPr id="2" name="Picture 1">
            <a:extLst>
              <a:ext uri="{FF2B5EF4-FFF2-40B4-BE49-F238E27FC236}">
                <a16:creationId xmlns:a16="http://schemas.microsoft.com/office/drawing/2014/main" id="{0774BE04-4EF3-4CD8-963C-A5454D77F572}"/>
              </a:ext>
            </a:extLst>
          </p:cNvPr>
          <p:cNvPicPr>
            <a:picLocks noChangeAspect="1"/>
          </p:cNvPicPr>
          <p:nvPr/>
        </p:nvPicPr>
        <p:blipFill>
          <a:blip r:embed="rId3"/>
          <a:stretch>
            <a:fillRect/>
          </a:stretch>
        </p:blipFill>
        <p:spPr>
          <a:xfrm>
            <a:off x="2285802" y="1418644"/>
            <a:ext cx="4572396" cy="4615072"/>
          </a:xfrm>
          <a:prstGeom prst="rect">
            <a:avLst/>
          </a:prstGeom>
        </p:spPr>
      </p:pic>
    </p:spTree>
    <p:extLst>
      <p:ext uri="{BB962C8B-B14F-4D97-AF65-F5344CB8AC3E}">
        <p14:creationId xmlns:p14="http://schemas.microsoft.com/office/powerpoint/2010/main" val="177604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Most youth sent to out-of-home placement have no prior adjudicated offenses</a:t>
            </a:r>
          </a:p>
        </p:txBody>
      </p:sp>
      <p:graphicFrame>
        <p:nvGraphicFramePr>
          <p:cNvPr id="6" name="Chart 5"/>
          <p:cNvGraphicFramePr>
            <a:graphicFrameLocks/>
          </p:cNvGraphicFramePr>
          <p:nvPr/>
        </p:nvGraphicFramePr>
        <p:xfrm>
          <a:off x="1775460" y="1676400"/>
          <a:ext cx="510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A1813F9-EE5B-4E70-8A35-BE6A26388B1A}"/>
              </a:ext>
            </a:extLst>
          </p:cNvPr>
          <p:cNvSpPr/>
          <p:nvPr/>
        </p:nvSpPr>
        <p:spPr>
          <a:xfrm>
            <a:off x="685800" y="6400800"/>
            <a:ext cx="7772399" cy="276999"/>
          </a:xfrm>
          <a:prstGeom prst="rect">
            <a:avLst/>
          </a:prstGeom>
        </p:spPr>
        <p:txBody>
          <a:bodyPr wrap="square">
            <a:spAutoFit/>
          </a:bodyPr>
          <a:lstStyle/>
          <a:p>
            <a:pPr lvl="0" defTabSz="457200">
              <a:defRPr/>
            </a:pPr>
            <a:r>
              <a:rPr lang="en-US" sz="1200" dirty="0">
                <a:solidFill>
                  <a:srgbClr val="FFFFFF"/>
                </a:solidFill>
                <a:ea typeface="ＭＳ Ｐゴシック"/>
              </a:rPr>
              <a:t>Source: </a:t>
            </a:r>
            <a:r>
              <a:rPr lang="en-US" sz="1200" dirty="0">
                <a:solidFill>
                  <a:schemeClr val="bg1"/>
                </a:solidFill>
              </a:rPr>
              <a:t>Juvenile Court Judges’ Commission</a:t>
            </a:r>
            <a:endParaRPr kumimoji="0" lang="en-US" sz="1200" b="0" i="0" u="none" strike="noStrike" kern="1200" cap="none" spc="0" normalizeH="0" baseline="0" noProof="0" dirty="0">
              <a:ln>
                <a:noFill/>
              </a:ln>
              <a:solidFill>
                <a:schemeClr val="bg1"/>
              </a:solidFill>
              <a:effectLst/>
              <a:uLnTx/>
              <a:uFillTx/>
              <a:ea typeface="ＭＳ Ｐゴシック"/>
            </a:endParaRPr>
          </a:p>
        </p:txBody>
      </p:sp>
    </p:spTree>
    <p:extLst>
      <p:ext uri="{BB962C8B-B14F-4D97-AF65-F5344CB8AC3E}">
        <p14:creationId xmlns:p14="http://schemas.microsoft.com/office/powerpoint/2010/main" val="162811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Autofit/>
          </a:bodyPr>
          <a:lstStyle/>
          <a:p>
            <a:r>
              <a:rPr lang="en-US" sz="4000" dirty="0">
                <a:latin typeface="Century Schoolbook" panose="02040604050505020304" pitchFamily="18" charset="0"/>
                <a:cs typeface="Arial" panose="020B0604020202020204" pitchFamily="34" charset="0"/>
              </a:rPr>
              <a:t>Key Data Findings</a:t>
            </a:r>
          </a:p>
        </p:txBody>
      </p:sp>
      <p:sp>
        <p:nvSpPr>
          <p:cNvPr id="3" name="Content Placeholder 2">
            <a:extLst>
              <a:ext uri="{FF2B5EF4-FFF2-40B4-BE49-F238E27FC236}">
                <a16:creationId xmlns:a16="http://schemas.microsoft.com/office/drawing/2014/main" id="{31BC9D03-FFE5-4B75-AE18-4A036AB66EDE}"/>
              </a:ext>
            </a:extLst>
          </p:cNvPr>
          <p:cNvSpPr>
            <a:spLocks noGrp="1"/>
          </p:cNvSpPr>
          <p:nvPr>
            <p:ph idx="1"/>
          </p:nvPr>
        </p:nvSpPr>
        <p:spPr>
          <a:xfrm>
            <a:off x="457200" y="1600200"/>
            <a:ext cx="8229600" cy="5186008"/>
          </a:xfrm>
        </p:spPr>
        <p:txBody>
          <a:bodyPr>
            <a:normAutofit/>
          </a:bodyPr>
          <a:lstStyle/>
          <a:p>
            <a:pPr>
              <a:lnSpc>
                <a:spcPct val="120000"/>
              </a:lnSpc>
            </a:pPr>
            <a:r>
              <a:rPr lang="en-US" sz="2500" dirty="0">
                <a:latin typeface="Century Schoolbook" panose="02040604050505020304" pitchFamily="18" charset="0"/>
              </a:rPr>
              <a:t>Youth are kept under court supervision—and in out-of-home placement—for years</a:t>
            </a:r>
          </a:p>
          <a:p>
            <a:pPr lvl="1">
              <a:lnSpc>
                <a:spcPct val="120000"/>
              </a:lnSpc>
            </a:pPr>
            <a:r>
              <a:rPr lang="en-US" sz="2000" dirty="0">
                <a:latin typeface="Century Schoolbook" panose="02040604050505020304" pitchFamily="18" charset="0"/>
              </a:rPr>
              <a:t>Youth with placement dispositions:</a:t>
            </a:r>
          </a:p>
          <a:p>
            <a:pPr lvl="2">
              <a:lnSpc>
                <a:spcPct val="120000"/>
              </a:lnSpc>
            </a:pPr>
            <a:r>
              <a:rPr lang="en-US" sz="2000" dirty="0">
                <a:latin typeface="Century Schoolbook" panose="02040604050505020304" pitchFamily="18" charset="0"/>
              </a:rPr>
              <a:t>average six out-of-home placements over the course of their case</a:t>
            </a:r>
          </a:p>
          <a:p>
            <a:pPr lvl="2">
              <a:lnSpc>
                <a:spcPct val="120000"/>
              </a:lnSpc>
            </a:pPr>
            <a:r>
              <a:rPr lang="en-US" sz="2000" dirty="0">
                <a:latin typeface="Century Schoolbook" panose="02040604050505020304" pitchFamily="18" charset="0"/>
              </a:rPr>
              <a:t>cumulatively stay 16 months out of home, on average, (one-in-five stay over two years); and</a:t>
            </a:r>
          </a:p>
          <a:p>
            <a:pPr lvl="2">
              <a:lnSpc>
                <a:spcPct val="120000"/>
              </a:lnSpc>
            </a:pPr>
            <a:r>
              <a:rPr lang="en-US" sz="2000" dirty="0">
                <a:latin typeface="Century Schoolbook" panose="02040604050505020304" pitchFamily="18" charset="0"/>
              </a:rPr>
              <a:t>average more than three years under overall court supervision</a:t>
            </a:r>
          </a:p>
          <a:p>
            <a:pPr lvl="2">
              <a:lnSpc>
                <a:spcPct val="120000"/>
              </a:lnSpc>
            </a:pPr>
            <a:endParaRPr lang="en-US" sz="1700" dirty="0">
              <a:latin typeface="Century Schoolbook" panose="02040604050505020304" pitchFamily="18" charset="0"/>
            </a:endParaRPr>
          </a:p>
          <a:p>
            <a:pPr marL="914400" lvl="2" indent="0">
              <a:lnSpc>
                <a:spcPct val="120000"/>
              </a:lnSpc>
              <a:buNone/>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p:txBody>
      </p:sp>
      <p:sp>
        <p:nvSpPr>
          <p:cNvPr id="5" name="Content Placeholder 2">
            <a:extLst>
              <a:ext uri="{FF2B5EF4-FFF2-40B4-BE49-F238E27FC236}">
                <a16:creationId xmlns:a16="http://schemas.microsoft.com/office/drawing/2014/main" id="{9A5509E4-A107-46DF-9C63-779DA01C830F}"/>
              </a:ext>
            </a:extLst>
          </p:cNvPr>
          <p:cNvSpPr txBox="1">
            <a:spLocks/>
          </p:cNvSpPr>
          <p:nvPr/>
        </p:nvSpPr>
        <p:spPr>
          <a:xfrm>
            <a:off x="457200" y="1619697"/>
            <a:ext cx="8229600" cy="495462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203125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chor="t" anchorCtr="0"/>
          <a:lstStyle/>
          <a:p>
            <a:r>
              <a:rPr lang="en-US" sz="2200" dirty="0"/>
              <a:t>Almost half of youth with placement dispositions spend time in five or more out-of-home placements</a:t>
            </a:r>
          </a:p>
        </p:txBody>
      </p:sp>
      <p:sp>
        <p:nvSpPr>
          <p:cNvPr id="6" name="TextBox 5"/>
          <p:cNvSpPr txBox="1"/>
          <p:nvPr/>
        </p:nvSpPr>
        <p:spPr>
          <a:xfrm>
            <a:off x="685800" y="6274676"/>
            <a:ext cx="776451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ＭＳ Ｐゴシック"/>
                <a:cs typeface="+mn-cs"/>
              </a:rPr>
              <a:t>*These figures include the total number out-of-home placements that youth with placement dispositions experience.  Out-of-home placements include detention, shelter, and residential placements.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Arial"/>
                <a:ea typeface="ＭＳ Ｐゴシック"/>
                <a:cs typeface="+mn-cs"/>
              </a:rPr>
              <a:t>Source: Juvenile Court Judges’ Commission</a:t>
            </a:r>
          </a:p>
        </p:txBody>
      </p:sp>
      <p:graphicFrame>
        <p:nvGraphicFramePr>
          <p:cNvPr id="7" name="Chart 6"/>
          <p:cNvGraphicFramePr>
            <a:graphicFrameLocks/>
          </p:cNvGraphicFramePr>
          <p:nvPr/>
        </p:nvGraphicFramePr>
        <p:xfrm>
          <a:off x="685800" y="1645443"/>
          <a:ext cx="7772400" cy="45267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3F2B26A-5C4C-4FCB-A4F9-1314F871181E}"/>
              </a:ext>
            </a:extLst>
          </p:cNvPr>
          <p:cNvSpPr txBox="1"/>
          <p:nvPr/>
        </p:nvSpPr>
        <p:spPr>
          <a:xfrm>
            <a:off x="2601158" y="2622525"/>
            <a:ext cx="3249588"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mn-cs"/>
              </a:rPr>
              <a:t>Average: 6 out-of-home placements</a:t>
            </a:r>
          </a:p>
        </p:txBody>
      </p:sp>
    </p:spTree>
    <p:extLst>
      <p:ext uri="{BB962C8B-B14F-4D97-AF65-F5344CB8AC3E}">
        <p14:creationId xmlns:p14="http://schemas.microsoft.com/office/powerpoint/2010/main" val="165035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6242756"/>
            <a:ext cx="792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*Includes total time spent in detention facilities, shelter facilities, and residential placement facilities. Total cumulative length of time out of home is calculated by summing together the length of time at each placement.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Source: Juvenile Court Judges’ Commission</a:t>
            </a:r>
          </a:p>
        </p:txBody>
      </p:sp>
      <p:sp>
        <p:nvSpPr>
          <p:cNvPr id="5" name="TextBox 4">
            <a:extLst>
              <a:ext uri="{FF2B5EF4-FFF2-40B4-BE49-F238E27FC236}">
                <a16:creationId xmlns:a16="http://schemas.microsoft.com/office/drawing/2014/main" id="{D3338BAC-B286-4D82-9FDE-F31E583C36F8}"/>
              </a:ext>
            </a:extLst>
          </p:cNvPr>
          <p:cNvSpPr txBox="1"/>
          <p:nvPr/>
        </p:nvSpPr>
        <p:spPr>
          <a:xfrm>
            <a:off x="4034790" y="2993390"/>
            <a:ext cx="1945759"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ＭＳ Ｐゴシック"/>
                <a:cs typeface="+mn-cs"/>
              </a:rPr>
              <a:t>Average: 16 months</a:t>
            </a:r>
          </a:p>
        </p:txBody>
      </p:sp>
      <p:graphicFrame>
        <p:nvGraphicFramePr>
          <p:cNvPr id="7" name="Chart 6"/>
          <p:cNvGraphicFramePr>
            <a:graphicFrameLocks/>
          </p:cNvGraphicFramePr>
          <p:nvPr/>
        </p:nvGraphicFramePr>
        <p:xfrm>
          <a:off x="685800" y="1625599"/>
          <a:ext cx="7772400" cy="461715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85800" y="685800"/>
            <a:ext cx="7772400" cy="533400"/>
          </a:xfrm>
        </p:spPr>
        <p:txBody>
          <a:bodyPr anchor="t" anchorCtr="0"/>
          <a:lstStyle/>
          <a:p>
            <a:r>
              <a:rPr lang="en-US" sz="2200" dirty="0"/>
              <a:t>Cumulatively, youth sent to out-of-home placement spend 16 months out-of-home, on average; 18% spend over two years</a:t>
            </a:r>
          </a:p>
        </p:txBody>
      </p:sp>
    </p:spTree>
    <p:extLst>
      <p:ext uri="{BB962C8B-B14F-4D97-AF65-F5344CB8AC3E}">
        <p14:creationId xmlns:p14="http://schemas.microsoft.com/office/powerpoint/2010/main" val="291379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Autofit/>
          </a:bodyPr>
          <a:lstStyle/>
          <a:p>
            <a:r>
              <a:rPr lang="en-US" sz="4000" dirty="0">
                <a:latin typeface="Century Schoolbook" panose="02040604050505020304" pitchFamily="18" charset="0"/>
                <a:cs typeface="Arial" panose="020B0604020202020204" pitchFamily="34" charset="0"/>
              </a:rPr>
              <a:t>Key Data Findings</a:t>
            </a:r>
          </a:p>
        </p:txBody>
      </p:sp>
      <p:sp>
        <p:nvSpPr>
          <p:cNvPr id="3" name="Content Placeholder 2">
            <a:extLst>
              <a:ext uri="{FF2B5EF4-FFF2-40B4-BE49-F238E27FC236}">
                <a16:creationId xmlns:a16="http://schemas.microsoft.com/office/drawing/2014/main" id="{31BC9D03-FFE5-4B75-AE18-4A036AB66EDE}"/>
              </a:ext>
            </a:extLst>
          </p:cNvPr>
          <p:cNvSpPr>
            <a:spLocks noGrp="1"/>
          </p:cNvSpPr>
          <p:nvPr>
            <p:ph idx="1"/>
          </p:nvPr>
        </p:nvSpPr>
        <p:spPr>
          <a:xfrm>
            <a:off x="457200" y="1600200"/>
            <a:ext cx="8229600" cy="5186008"/>
          </a:xfrm>
        </p:spPr>
        <p:txBody>
          <a:bodyPr>
            <a:normAutofit/>
          </a:bodyPr>
          <a:lstStyle/>
          <a:p>
            <a:pPr>
              <a:lnSpc>
                <a:spcPct val="120000"/>
              </a:lnSpc>
            </a:pPr>
            <a:r>
              <a:rPr lang="en-US" sz="2100" dirty="0">
                <a:latin typeface="Century Schoolbook" panose="02040604050505020304" pitchFamily="18" charset="0"/>
              </a:rPr>
              <a:t>Most Pennsylvania taxpayer spending on delinquency services is allocated to out-of-home placement—totaling at least $280,000,000 in FY19</a:t>
            </a:r>
          </a:p>
          <a:p>
            <a:pPr marL="457200" lvl="1" indent="0">
              <a:lnSpc>
                <a:spcPct val="120000"/>
              </a:lnSpc>
              <a:buNone/>
            </a:pPr>
            <a:endParaRPr lang="en-US" sz="1700" dirty="0">
              <a:latin typeface="Century Schoolbook" panose="02040604050505020304" pitchFamily="18" charset="0"/>
            </a:endParaRPr>
          </a:p>
          <a:p>
            <a:pPr>
              <a:lnSpc>
                <a:spcPct val="120000"/>
              </a:lnSpc>
            </a:pPr>
            <a:r>
              <a:rPr lang="en-US" sz="2100" dirty="0">
                <a:latin typeface="Century Schoolbook" panose="02040604050505020304" pitchFamily="18" charset="0"/>
              </a:rPr>
              <a:t>Just 20% of Pennsylvania’s spending on delinquency services is allocated to services for youth living at home</a:t>
            </a:r>
          </a:p>
          <a:p>
            <a:pPr>
              <a:lnSpc>
                <a:spcPct val="120000"/>
              </a:lnSpc>
            </a:pPr>
            <a:endParaRPr lang="en-US" sz="21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p:txBody>
      </p:sp>
      <p:sp>
        <p:nvSpPr>
          <p:cNvPr id="5" name="Content Placeholder 2">
            <a:extLst>
              <a:ext uri="{FF2B5EF4-FFF2-40B4-BE49-F238E27FC236}">
                <a16:creationId xmlns:a16="http://schemas.microsoft.com/office/drawing/2014/main" id="{9A5509E4-A107-46DF-9C63-779DA01C830F}"/>
              </a:ext>
            </a:extLst>
          </p:cNvPr>
          <p:cNvSpPr txBox="1">
            <a:spLocks/>
          </p:cNvSpPr>
          <p:nvPr/>
        </p:nvSpPr>
        <p:spPr>
          <a:xfrm>
            <a:off x="457200" y="1619697"/>
            <a:ext cx="8229600" cy="495462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282019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685800"/>
            <a:ext cx="7772400" cy="533400"/>
          </a:xfrm>
          <a:prstGeom prst="rect">
            <a:avLst/>
          </a:prstGeom>
        </p:spPr>
        <p:txBody>
          <a:bodyPr/>
          <a:lst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3F83"/>
              </a:solidFill>
              <a:effectLst/>
              <a:uLnTx/>
              <a:uFillTx/>
              <a:latin typeface="Arial"/>
              <a:ea typeface="ＭＳ Ｐゴシック"/>
              <a:cs typeface="+mj-cs"/>
            </a:endParaRPr>
          </a:p>
        </p:txBody>
      </p:sp>
      <p:sp>
        <p:nvSpPr>
          <p:cNvPr id="4" name="Title 1"/>
          <p:cNvSpPr txBox="1">
            <a:spLocks/>
          </p:cNvSpPr>
          <p:nvPr/>
        </p:nvSpPr>
        <p:spPr>
          <a:xfrm>
            <a:off x="685800" y="685800"/>
            <a:ext cx="7772400" cy="533400"/>
          </a:xfrm>
          <a:prstGeom prst="rect">
            <a:avLst/>
          </a:prstGeom>
        </p:spPr>
        <p:txBody>
          <a:bodyPr/>
          <a:lst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200" kern="0" dirty="0">
                <a:latin typeface="Arial"/>
                <a:ea typeface="ＭＳ Ｐゴシック"/>
              </a:rPr>
              <a:t>Out-of-home placement costs vastly exceed those of nonresidential services shown to reduce reoffending</a:t>
            </a:r>
            <a:endParaRPr kumimoji="0" lang="en-US" sz="2200" b="0" i="0" u="none" strike="noStrike" kern="0" cap="none" spc="0" normalizeH="0" baseline="0" noProof="0" dirty="0">
              <a:ln>
                <a:noFill/>
              </a:ln>
              <a:solidFill>
                <a:srgbClr val="003F83"/>
              </a:solidFill>
              <a:effectLst/>
              <a:uLnTx/>
              <a:uFillTx/>
              <a:latin typeface="Arial"/>
              <a:ea typeface="ＭＳ Ｐゴシック"/>
              <a:cs typeface="+mj-cs"/>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nvGraphicFramePr>
        <p:xfrm>
          <a:off x="793103" y="1595534"/>
          <a:ext cx="7557794" cy="4002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9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latin typeface="Century Schoolbook" panose="02040604050505020304" pitchFamily="18" charset="0"/>
                <a:cs typeface="Arial" panose="020B0604020202020204" pitchFamily="34" charset="0"/>
              </a:rPr>
              <a:t>Task Force Charge</a:t>
            </a:r>
          </a:p>
        </p:txBody>
      </p:sp>
      <p:sp>
        <p:nvSpPr>
          <p:cNvPr id="3" name="Content Placeholder 2"/>
          <p:cNvSpPr>
            <a:spLocks noGrp="1"/>
          </p:cNvSpPr>
          <p:nvPr>
            <p:ph idx="1"/>
          </p:nvPr>
        </p:nvSpPr>
        <p:spPr>
          <a:xfrm>
            <a:off x="838200" y="1447800"/>
            <a:ext cx="7772400" cy="3276599"/>
          </a:xfrm>
        </p:spPr>
        <p:txBody>
          <a:bodyPr>
            <a:noAutofit/>
          </a:bodyPr>
          <a:lstStyle/>
          <a:p>
            <a:pPr marL="0" indent="0">
              <a:buNone/>
            </a:pPr>
            <a:r>
              <a:rPr lang="en-US" sz="2100" dirty="0">
                <a:latin typeface="Century Schoolbook" panose="02040604050505020304" pitchFamily="18" charset="0"/>
              </a:rPr>
              <a:t>“Our charge to this interbranch initiative is to develop data-driven policy recommendations through stakeholder consensus with the goals of:</a:t>
            </a:r>
          </a:p>
          <a:p>
            <a:pPr marL="457200" indent="-457200">
              <a:buFont typeface="+mj-lt"/>
              <a:buAutoNum type="arabicPeriod"/>
            </a:pPr>
            <a:r>
              <a:rPr lang="en-US" sz="2100" dirty="0">
                <a:latin typeface="Century Schoolbook" panose="02040604050505020304" pitchFamily="18" charset="0"/>
              </a:rPr>
              <a:t>protecting public safety, </a:t>
            </a:r>
          </a:p>
          <a:p>
            <a:pPr marL="457200" indent="-457200">
              <a:buFont typeface="+mj-lt"/>
              <a:buAutoNum type="arabicPeriod"/>
            </a:pPr>
            <a:r>
              <a:rPr lang="en-US" sz="2100" dirty="0">
                <a:latin typeface="Century Schoolbook" panose="02040604050505020304" pitchFamily="18" charset="0"/>
              </a:rPr>
              <a:t>ensuring accountability, </a:t>
            </a:r>
          </a:p>
          <a:p>
            <a:pPr marL="457200" indent="-457200">
              <a:buFont typeface="+mj-lt"/>
              <a:buAutoNum type="arabicPeriod"/>
            </a:pPr>
            <a:r>
              <a:rPr lang="en-US" sz="2100" dirty="0">
                <a:latin typeface="Century Schoolbook" panose="02040604050505020304" pitchFamily="18" charset="0"/>
              </a:rPr>
              <a:t>containing costs, and </a:t>
            </a:r>
          </a:p>
          <a:p>
            <a:pPr marL="457200" indent="-457200">
              <a:buFont typeface="+mj-lt"/>
              <a:buAutoNum type="arabicPeriod"/>
            </a:pPr>
            <a:r>
              <a:rPr lang="en-US" sz="2100" dirty="0">
                <a:latin typeface="Century Schoolbook" panose="02040604050505020304" pitchFamily="18" charset="0"/>
              </a:rPr>
              <a:t>improving outcomes for youth, families, and communities.”</a:t>
            </a:r>
          </a:p>
        </p:txBody>
      </p:sp>
      <p:graphicFrame>
        <p:nvGraphicFramePr>
          <p:cNvPr id="8" name="Table 7"/>
          <p:cNvGraphicFramePr>
            <a:graphicFrameLocks noGrp="1"/>
          </p:cNvGraphicFramePr>
          <p:nvPr/>
        </p:nvGraphicFramePr>
        <p:xfrm>
          <a:off x="457200" y="4587240"/>
          <a:ext cx="8153400" cy="1929950"/>
        </p:xfrm>
        <a:graphic>
          <a:graphicData uri="http://schemas.openxmlformats.org/drawingml/2006/table">
            <a:tbl>
              <a:tblPr>
                <a:tableStyleId>{BC89EF96-8CEA-46FF-86C4-4CE0E7609802}</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863150">
                <a:tc>
                  <a:txBody>
                    <a:bodyPr/>
                    <a:lstStyle/>
                    <a:p>
                      <a:pPr algn="ctr"/>
                      <a:r>
                        <a:rPr lang="en-US" sz="1600" b="1" dirty="0">
                          <a:latin typeface="Century Schoolbook" panose="02040604050505020304" pitchFamily="18" charset="0"/>
                        </a:rPr>
                        <a:t>Tom Wolf</a:t>
                      </a:r>
                    </a:p>
                    <a:p>
                      <a:pPr algn="ctr"/>
                      <a:r>
                        <a:rPr lang="en-US" sz="1600" dirty="0">
                          <a:latin typeface="Century Schoolbook" panose="02040604050505020304" pitchFamily="18" charset="0"/>
                        </a:rPr>
                        <a:t>Governor</a:t>
                      </a:r>
                      <a:endParaRPr lang="en-US" sz="1600" i="1" dirty="0">
                        <a:latin typeface="Century Schoolbook" panose="02040604050505020304" pitchFamily="18" charset="0"/>
                      </a:endParaRPr>
                    </a:p>
                  </a:txBody>
                  <a:tcPr anchor="ctr"/>
                </a:tc>
                <a:tc>
                  <a:txBody>
                    <a:bodyPr/>
                    <a:lstStyle/>
                    <a:p>
                      <a:pPr algn="ctr"/>
                      <a:r>
                        <a:rPr lang="en-US" sz="1600" b="1" dirty="0">
                          <a:latin typeface="Century Schoolbook" panose="02040604050505020304" pitchFamily="18" charset="0"/>
                        </a:rPr>
                        <a:t>Thomas Saylor</a:t>
                      </a:r>
                    </a:p>
                    <a:p>
                      <a:pPr algn="ctr"/>
                      <a:r>
                        <a:rPr lang="en-US" sz="1600" dirty="0">
                          <a:latin typeface="Century Schoolbook" panose="02040604050505020304" pitchFamily="18" charset="0"/>
                        </a:rPr>
                        <a:t>Chief Justice</a:t>
                      </a:r>
                      <a:endParaRPr lang="en-US" sz="1600" i="1" dirty="0">
                        <a:latin typeface="Century Schoolbook" panose="02040604050505020304" pitchFamily="18" charset="0"/>
                      </a:endParaRPr>
                    </a:p>
                  </a:txBody>
                  <a:tcPr anchor="ctr"/>
                </a:tc>
                <a:tc>
                  <a:txBody>
                    <a:bodyPr/>
                    <a:lstStyle/>
                    <a:p>
                      <a:pPr algn="ctr"/>
                      <a:r>
                        <a:rPr lang="en-US" sz="1600" b="1" dirty="0">
                          <a:latin typeface="Century Schoolbook" panose="02040604050505020304" pitchFamily="18" charset="0"/>
                        </a:rPr>
                        <a:t>Joseph </a:t>
                      </a:r>
                      <a:r>
                        <a:rPr lang="en-US" sz="1600" b="1" dirty="0" err="1">
                          <a:latin typeface="Century Schoolbook" panose="02040604050505020304" pitchFamily="18" charset="0"/>
                        </a:rPr>
                        <a:t>Scarnati</a:t>
                      </a:r>
                      <a:endParaRPr lang="en-US" sz="1600" b="1" dirty="0">
                        <a:latin typeface="Century Schoolbook" panose="02040604050505020304" pitchFamily="18" charset="0"/>
                      </a:endParaRPr>
                    </a:p>
                    <a:p>
                      <a:pPr algn="ctr"/>
                      <a:r>
                        <a:rPr lang="en-US" sz="1600" dirty="0">
                          <a:latin typeface="Century Schoolbook" panose="02040604050505020304" pitchFamily="18" charset="0"/>
                        </a:rPr>
                        <a:t>Senate President Pro Tempore (former)</a:t>
                      </a:r>
                      <a:endParaRPr lang="en-US" sz="1600" i="1" dirty="0">
                        <a:latin typeface="Century Schoolbook" panose="02040604050505020304" pitchFamily="18" charset="0"/>
                      </a:endParaRPr>
                    </a:p>
                  </a:txBody>
                  <a:tcPr anchor="ctr"/>
                </a:tc>
                <a:tc>
                  <a:txBody>
                    <a:bodyPr/>
                    <a:lstStyle/>
                    <a:p>
                      <a:pPr algn="ctr"/>
                      <a:r>
                        <a:rPr lang="en-US" sz="1600" b="1" dirty="0">
                          <a:latin typeface="Century Schoolbook" panose="02040604050505020304" pitchFamily="18" charset="0"/>
                        </a:rPr>
                        <a:t>Mike Turzai</a:t>
                      </a:r>
                    </a:p>
                    <a:p>
                      <a:pPr algn="ctr"/>
                      <a:r>
                        <a:rPr lang="en-US" sz="1600" dirty="0">
                          <a:latin typeface="Century Schoolbook" panose="02040604050505020304" pitchFamily="18" charset="0"/>
                        </a:rPr>
                        <a:t>Speaker of the House (former)</a:t>
                      </a:r>
                      <a:endParaRPr lang="en-US" sz="1600" i="1" dirty="0">
                        <a:latin typeface="Century Schoolbook" panose="02040604050505020304" pitchFamily="18" charset="0"/>
                      </a:endParaRPr>
                    </a:p>
                  </a:txBody>
                  <a:tcPr anchor="ctr"/>
                </a:tc>
                <a:extLst>
                  <a:ext uri="{0D108BD9-81ED-4DB2-BD59-A6C34878D82A}">
                    <a16:rowId xmlns:a16="http://schemas.microsoft.com/office/drawing/2014/main" val="10000"/>
                  </a:ext>
                </a:extLst>
              </a:tr>
              <a:tr h="863150">
                <a:tc>
                  <a:txBody>
                    <a:bodyPr/>
                    <a:lstStyle/>
                    <a:p>
                      <a:pPr algn="ctr"/>
                      <a:r>
                        <a:rPr lang="en-US" sz="1600" b="1" dirty="0">
                          <a:latin typeface="Century Schoolbook" panose="02040604050505020304" pitchFamily="18" charset="0"/>
                        </a:rPr>
                        <a:t>Jay Costa</a:t>
                      </a:r>
                    </a:p>
                    <a:p>
                      <a:pPr algn="ctr"/>
                      <a:r>
                        <a:rPr lang="en-US" sz="1600" dirty="0">
                          <a:latin typeface="Century Schoolbook" panose="02040604050505020304" pitchFamily="18" charset="0"/>
                        </a:rPr>
                        <a:t>Senate Minority </a:t>
                      </a:r>
                    </a:p>
                    <a:p>
                      <a:pPr algn="ctr"/>
                      <a:r>
                        <a:rPr lang="en-US" sz="1600" dirty="0">
                          <a:latin typeface="Century Schoolbook" panose="02040604050505020304" pitchFamily="18" charset="0"/>
                        </a:rPr>
                        <a:t>Leader</a:t>
                      </a:r>
                      <a:endParaRPr lang="en-US" sz="1600" i="1" dirty="0">
                        <a:latin typeface="Century Schoolbook" panose="02040604050505020304" pitchFamily="18" charset="0"/>
                      </a:endParaRPr>
                    </a:p>
                  </a:txBody>
                  <a:tcPr anchor="ctr"/>
                </a:tc>
                <a:tc>
                  <a:txBody>
                    <a:bodyPr/>
                    <a:lstStyle/>
                    <a:p>
                      <a:pPr algn="ctr"/>
                      <a:r>
                        <a:rPr lang="en-US" sz="1600" b="1" dirty="0">
                          <a:latin typeface="Century Schoolbook" panose="02040604050505020304" pitchFamily="18" charset="0"/>
                        </a:rPr>
                        <a:t>Bryan Cutler</a:t>
                      </a:r>
                    </a:p>
                    <a:p>
                      <a:pPr algn="ctr"/>
                      <a:r>
                        <a:rPr lang="en-US" sz="1600" i="0" dirty="0">
                          <a:latin typeface="Century Schoolbook" panose="02040604050505020304" pitchFamily="18" charset="0"/>
                        </a:rPr>
                        <a:t>Speaker of the House</a:t>
                      </a:r>
                    </a:p>
                  </a:txBody>
                  <a:tcPr anchor="ctr"/>
                </a:tc>
                <a:tc>
                  <a:txBody>
                    <a:bodyPr/>
                    <a:lstStyle/>
                    <a:p>
                      <a:pPr algn="ctr"/>
                      <a:r>
                        <a:rPr lang="en-US" sz="1600" b="1" dirty="0">
                          <a:latin typeface="Century Schoolbook" panose="02040604050505020304" pitchFamily="18" charset="0"/>
                        </a:rPr>
                        <a:t>Frank Dermody</a:t>
                      </a:r>
                    </a:p>
                    <a:p>
                      <a:pPr algn="ctr"/>
                      <a:r>
                        <a:rPr lang="en-US" sz="1600" dirty="0">
                          <a:latin typeface="Century Schoolbook" panose="02040604050505020304" pitchFamily="18" charset="0"/>
                        </a:rPr>
                        <a:t>House Minority Leader (former)</a:t>
                      </a:r>
                      <a:endParaRPr lang="en-US" sz="1600" i="1" dirty="0">
                        <a:latin typeface="Century Schoolbook" panose="02040604050505020304" pitchFamily="18" charset="0"/>
                      </a:endParaRPr>
                    </a:p>
                  </a:txBody>
                  <a:tcPr anchor="ctr"/>
                </a:tc>
                <a:tc>
                  <a:txBody>
                    <a:bodyPr/>
                    <a:lstStyle/>
                    <a:p>
                      <a:pPr algn="ctr"/>
                      <a:r>
                        <a:rPr lang="en-US" sz="1600" b="1" dirty="0">
                          <a:latin typeface="Century Schoolbook" panose="02040604050505020304" pitchFamily="18" charset="0"/>
                        </a:rPr>
                        <a:t>Jake Corman</a:t>
                      </a:r>
                    </a:p>
                    <a:p>
                      <a:pPr algn="ctr"/>
                      <a:r>
                        <a:rPr lang="en-US" sz="1600" dirty="0">
                          <a:latin typeface="Century Schoolbook" panose="02040604050505020304" pitchFamily="18" charset="0"/>
                        </a:rPr>
                        <a:t>Senate President Pro Tempore</a:t>
                      </a:r>
                      <a:endParaRPr lang="en-US" sz="1600" i="1" dirty="0">
                        <a:latin typeface="Century Schoolbook" panose="02040604050505020304" pitchFamily="18"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2808666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Autofit/>
          </a:bodyPr>
          <a:lstStyle/>
          <a:p>
            <a:r>
              <a:rPr lang="en-US" sz="4000" dirty="0">
                <a:latin typeface="Century Schoolbook" panose="02040604050505020304" pitchFamily="18" charset="0"/>
                <a:cs typeface="Arial" panose="020B0604020202020204" pitchFamily="34" charset="0"/>
              </a:rPr>
              <a:t>Key Data Findings</a:t>
            </a:r>
          </a:p>
        </p:txBody>
      </p:sp>
      <p:sp>
        <p:nvSpPr>
          <p:cNvPr id="3" name="Content Placeholder 2">
            <a:extLst>
              <a:ext uri="{FF2B5EF4-FFF2-40B4-BE49-F238E27FC236}">
                <a16:creationId xmlns:a16="http://schemas.microsoft.com/office/drawing/2014/main" id="{31BC9D03-FFE5-4B75-AE18-4A036AB66EDE}"/>
              </a:ext>
            </a:extLst>
          </p:cNvPr>
          <p:cNvSpPr>
            <a:spLocks noGrp="1"/>
          </p:cNvSpPr>
          <p:nvPr>
            <p:ph idx="1"/>
          </p:nvPr>
        </p:nvSpPr>
        <p:spPr>
          <a:xfrm>
            <a:off x="457200" y="1600200"/>
            <a:ext cx="8229600" cy="5186008"/>
          </a:xfrm>
        </p:spPr>
        <p:txBody>
          <a:bodyPr>
            <a:normAutofit/>
          </a:bodyPr>
          <a:lstStyle/>
          <a:p>
            <a:pPr>
              <a:lnSpc>
                <a:spcPct val="120000"/>
              </a:lnSpc>
            </a:pPr>
            <a:r>
              <a:rPr lang="en-US" sz="2100" dirty="0">
                <a:latin typeface="Century Schoolbook" panose="02040604050505020304" pitchFamily="18" charset="0"/>
              </a:rPr>
              <a:t>Youth of color—especially boys—are more likely to be:</a:t>
            </a:r>
          </a:p>
          <a:p>
            <a:pPr lvl="1">
              <a:lnSpc>
                <a:spcPct val="120000"/>
              </a:lnSpc>
            </a:pPr>
            <a:r>
              <a:rPr lang="en-US" sz="1800" dirty="0">
                <a:latin typeface="Century Schoolbook" panose="02040604050505020304" pitchFamily="18" charset="0"/>
              </a:rPr>
              <a:t>removed from home, even for identical offenses as other youth;</a:t>
            </a:r>
          </a:p>
          <a:p>
            <a:pPr lvl="1">
              <a:lnSpc>
                <a:spcPct val="120000"/>
              </a:lnSpc>
            </a:pPr>
            <a:r>
              <a:rPr lang="en-US" sz="1800" dirty="0">
                <a:latin typeface="Century Schoolbook" panose="02040604050505020304" pitchFamily="18" charset="0"/>
              </a:rPr>
              <a:t>kept longer out of home and under the overall court supervision; and</a:t>
            </a:r>
          </a:p>
          <a:p>
            <a:pPr lvl="1">
              <a:lnSpc>
                <a:spcPct val="120000"/>
              </a:lnSpc>
            </a:pPr>
            <a:r>
              <a:rPr lang="en-US" sz="1800" dirty="0">
                <a:latin typeface="Century Schoolbook" panose="02040604050505020304" pitchFamily="18" charset="0"/>
              </a:rPr>
              <a:t>prosecuted as adults</a:t>
            </a:r>
          </a:p>
          <a:p>
            <a:pPr lvl="1">
              <a:lnSpc>
                <a:spcPct val="120000"/>
              </a:lnSpc>
            </a:pPr>
            <a:endParaRPr lang="en-US" sz="1700" dirty="0">
              <a:latin typeface="Century Schoolbook" panose="02040604050505020304" pitchFamily="18" charset="0"/>
            </a:endParaRPr>
          </a:p>
          <a:p>
            <a:pPr lvl="1">
              <a:lnSpc>
                <a:spcPct val="120000"/>
              </a:lnSpc>
            </a:pPr>
            <a:endParaRPr lang="en-US" sz="1700" dirty="0">
              <a:latin typeface="Century Schoolbook" panose="02040604050505020304" pitchFamily="18" charset="0"/>
            </a:endParaRPr>
          </a:p>
        </p:txBody>
      </p:sp>
      <p:sp>
        <p:nvSpPr>
          <p:cNvPr id="5" name="Content Placeholder 2">
            <a:extLst>
              <a:ext uri="{FF2B5EF4-FFF2-40B4-BE49-F238E27FC236}">
                <a16:creationId xmlns:a16="http://schemas.microsoft.com/office/drawing/2014/main" id="{9A5509E4-A107-46DF-9C63-779DA01C830F}"/>
              </a:ext>
            </a:extLst>
          </p:cNvPr>
          <p:cNvSpPr txBox="1">
            <a:spLocks/>
          </p:cNvSpPr>
          <p:nvPr/>
        </p:nvSpPr>
        <p:spPr>
          <a:xfrm>
            <a:off x="457200" y="1619697"/>
            <a:ext cx="8229600" cy="495462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entury Schoolbook" panose="02040604050505020304" pitchFamily="18" charset="0"/>
              <a:ea typeface="ＭＳ Ｐゴシック"/>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Schoolbook" panose="02040604050505020304" pitchFamily="18" charset="0"/>
              <a:ea typeface="ＭＳ Ｐゴシック"/>
              <a:cs typeface="+mn-cs"/>
            </a:endParaRPr>
          </a:p>
        </p:txBody>
      </p:sp>
    </p:spTree>
    <p:extLst>
      <p:ext uri="{BB962C8B-B14F-4D97-AF65-F5344CB8AC3E}">
        <p14:creationId xmlns:p14="http://schemas.microsoft.com/office/powerpoint/2010/main" val="108482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3570-5056-4A1C-8B6B-446E20086AF4}"/>
              </a:ext>
            </a:extLst>
          </p:cNvPr>
          <p:cNvSpPr>
            <a:spLocks noGrp="1"/>
          </p:cNvSpPr>
          <p:nvPr>
            <p:ph type="title"/>
          </p:nvPr>
        </p:nvSpPr>
        <p:spPr>
          <a:xfrm>
            <a:off x="685800" y="685800"/>
            <a:ext cx="7772400" cy="533400"/>
          </a:xfrm>
        </p:spPr>
        <p:txBody>
          <a:bodyPr anchor="t" anchorCtr="0"/>
          <a:lstStyle/>
          <a:p>
            <a:r>
              <a:rPr lang="en-US" sz="2200" dirty="0"/>
              <a:t>Black females are three times more likely than white females to be involved in incidents with law enforcement notification</a:t>
            </a:r>
          </a:p>
        </p:txBody>
      </p:sp>
      <p:sp>
        <p:nvSpPr>
          <p:cNvPr id="5" name="Rectangle 4">
            <a:extLst>
              <a:ext uri="{FF2B5EF4-FFF2-40B4-BE49-F238E27FC236}">
                <a16:creationId xmlns:a16="http://schemas.microsoft.com/office/drawing/2014/main" id="{4FC46D64-A57E-490B-BA94-F583717D4C72}"/>
              </a:ext>
            </a:extLst>
          </p:cNvPr>
          <p:cNvSpPr/>
          <p:nvPr/>
        </p:nvSpPr>
        <p:spPr>
          <a:xfrm>
            <a:off x="685801" y="6310138"/>
            <a:ext cx="7772399"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mn-cs"/>
              </a:rPr>
              <a:t>Note: “Other” includes Multi Racial, American Indian, and Alaskan Native. “Asian” includes Native Hawaiian and Pacific Islander.</a:t>
            </a:r>
            <a:endParaRPr kumimoji="0" lang="en-US"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graphicFrame>
        <p:nvGraphicFramePr>
          <p:cNvPr id="6" name="Chart 5">
            <a:extLst>
              <a:ext uri="{FF2B5EF4-FFF2-40B4-BE49-F238E27FC236}">
                <a16:creationId xmlns:a16="http://schemas.microsoft.com/office/drawing/2014/main" id="{326A3734-6AD1-4ACB-876B-92911ADB6378}"/>
              </a:ext>
            </a:extLst>
          </p:cNvPr>
          <p:cNvGraphicFramePr>
            <a:graphicFrameLocks/>
          </p:cNvGraphicFramePr>
          <p:nvPr/>
        </p:nvGraphicFramePr>
        <p:xfrm>
          <a:off x="685802" y="1630244"/>
          <a:ext cx="7772398" cy="434504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DD315F5-EFD2-49D8-8E12-210DB4E8BA77}"/>
              </a:ext>
            </a:extLst>
          </p:cNvPr>
          <p:cNvSpPr/>
          <p:nvPr/>
        </p:nvSpPr>
        <p:spPr>
          <a:xfrm>
            <a:off x="685801" y="5948254"/>
            <a:ext cx="777239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ＭＳ Ｐゴシック"/>
                <a:cs typeface="+mn-cs"/>
              </a:rPr>
              <a:t>Source: Pennsylvania Department of Education</a:t>
            </a:r>
          </a:p>
        </p:txBody>
      </p:sp>
    </p:spTree>
    <p:extLst>
      <p:ext uri="{BB962C8B-B14F-4D97-AF65-F5344CB8AC3E}">
        <p14:creationId xmlns:p14="http://schemas.microsoft.com/office/powerpoint/2010/main" val="282820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772400" cy="533400"/>
          </a:xfrm>
        </p:spPr>
        <p:txBody>
          <a:bodyPr anchor="t" anchorCtr="0"/>
          <a:lstStyle/>
          <a:p>
            <a:r>
              <a:rPr lang="en-US" sz="2200" dirty="0"/>
              <a:t>Black boys more likely to be removed from home—even for identical offenses</a:t>
            </a:r>
          </a:p>
        </p:txBody>
      </p:sp>
      <p:sp>
        <p:nvSpPr>
          <p:cNvPr id="5" name="TextBox 4"/>
          <p:cNvSpPr txBox="1"/>
          <p:nvPr/>
        </p:nvSpPr>
        <p:spPr>
          <a:xfrm>
            <a:off x="685800" y="6342897"/>
            <a:ext cx="77724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*Pennsylvania youth population data were retrieved from the Centers for Disease Control and Prevention; Asian Non-Hispanic youth and Other Non-Hispanic females are excluded from this analysis due to their small numbers</a:t>
            </a: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nvGraphicFramePr>
        <p:xfrm>
          <a:off x="697229" y="1658302"/>
          <a:ext cx="7749541" cy="3919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720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Autofit/>
          </a:bodyPr>
          <a:lstStyle/>
          <a:p>
            <a:r>
              <a:rPr lang="en-US" sz="4000" dirty="0">
                <a:latin typeface="Century Schoolbook" panose="02040604050505020304" pitchFamily="18" charset="0"/>
                <a:cs typeface="Arial" panose="020B0604020202020204" pitchFamily="34" charset="0"/>
              </a:rPr>
              <a:t>Key Data Findings</a:t>
            </a:r>
          </a:p>
        </p:txBody>
      </p:sp>
      <p:sp>
        <p:nvSpPr>
          <p:cNvPr id="3" name="Content Placeholder 2">
            <a:extLst>
              <a:ext uri="{FF2B5EF4-FFF2-40B4-BE49-F238E27FC236}">
                <a16:creationId xmlns:a16="http://schemas.microsoft.com/office/drawing/2014/main" id="{31BC9D03-FFE5-4B75-AE18-4A036AB66EDE}"/>
              </a:ext>
            </a:extLst>
          </p:cNvPr>
          <p:cNvSpPr>
            <a:spLocks noGrp="1"/>
          </p:cNvSpPr>
          <p:nvPr>
            <p:ph idx="1"/>
          </p:nvPr>
        </p:nvSpPr>
        <p:spPr>
          <a:xfrm>
            <a:off x="457200" y="1600200"/>
            <a:ext cx="8229600" cy="5186008"/>
          </a:xfrm>
        </p:spPr>
        <p:txBody>
          <a:bodyPr>
            <a:noAutofit/>
          </a:bodyPr>
          <a:lstStyle/>
          <a:p>
            <a:pPr>
              <a:lnSpc>
                <a:spcPct val="120000"/>
              </a:lnSpc>
            </a:pPr>
            <a:r>
              <a:rPr lang="en-US" sz="2100" dirty="0">
                <a:latin typeface="Century Schoolbook" panose="02040604050505020304" pitchFamily="18" charset="0"/>
              </a:rPr>
              <a:t>Records associated with a youth’s juvenile justice system involvement do not automatically disappear in adulthood, even if their case is dismissed or withdrawn</a:t>
            </a:r>
          </a:p>
          <a:p>
            <a:pPr marL="0" indent="0">
              <a:lnSpc>
                <a:spcPct val="120000"/>
              </a:lnSpc>
              <a:buNone/>
            </a:pPr>
            <a:endParaRPr lang="en-US" sz="2100" dirty="0">
              <a:latin typeface="Century Schoolbook" panose="02040604050505020304" pitchFamily="18" charset="0"/>
            </a:endParaRPr>
          </a:p>
          <a:p>
            <a:pPr>
              <a:lnSpc>
                <a:spcPct val="120000"/>
              </a:lnSpc>
            </a:pPr>
            <a:r>
              <a:rPr lang="en-US" sz="2100" dirty="0">
                <a:latin typeface="Century Schoolbook" panose="02040604050505020304" pitchFamily="18" charset="0"/>
              </a:rPr>
              <a:t>Those arrest and court records may have lasting detrimental consequences, affecting employment prospects, military enlistment, among many other areas</a:t>
            </a:r>
          </a:p>
          <a:p>
            <a:pPr>
              <a:lnSpc>
                <a:spcPct val="120000"/>
              </a:lnSpc>
            </a:pPr>
            <a:endParaRPr lang="en-US" sz="2100" dirty="0">
              <a:latin typeface="Century Schoolbook" panose="02040604050505020304" pitchFamily="18" charset="0"/>
            </a:endParaRPr>
          </a:p>
          <a:p>
            <a:pPr>
              <a:lnSpc>
                <a:spcPct val="120000"/>
              </a:lnSpc>
            </a:pPr>
            <a:r>
              <a:rPr lang="en-US" sz="2100" dirty="0">
                <a:latin typeface="Century Schoolbook" panose="02040604050505020304" pitchFamily="18" charset="0"/>
              </a:rPr>
              <a:t>The vast majority of cases eligible for expungement are not expunged</a:t>
            </a:r>
          </a:p>
        </p:txBody>
      </p:sp>
      <p:sp>
        <p:nvSpPr>
          <p:cNvPr id="5" name="Content Placeholder 2">
            <a:extLst>
              <a:ext uri="{FF2B5EF4-FFF2-40B4-BE49-F238E27FC236}">
                <a16:creationId xmlns:a16="http://schemas.microsoft.com/office/drawing/2014/main" id="{9A5509E4-A107-46DF-9C63-779DA01C830F}"/>
              </a:ext>
            </a:extLst>
          </p:cNvPr>
          <p:cNvSpPr txBox="1">
            <a:spLocks/>
          </p:cNvSpPr>
          <p:nvPr/>
        </p:nvSpPr>
        <p:spPr>
          <a:xfrm>
            <a:off x="457200" y="1619697"/>
            <a:ext cx="8229600" cy="495462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2008892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85800" y="685800"/>
            <a:ext cx="7772400" cy="533400"/>
          </a:xfrm>
          <a:prstGeom prst="rect">
            <a:avLst/>
          </a:prstGeom>
        </p:spPr>
        <p:txBody>
          <a:bodyPr anchor="t" anchorCtr="0"/>
          <a:lstStyle>
            <a:lvl1pPr algn="l" rtl="0" eaLnBrk="1" fontAlgn="base" hangingPunct="1">
              <a:spcBef>
                <a:spcPct val="0"/>
              </a:spcBef>
              <a:spcAft>
                <a:spcPct val="0"/>
              </a:spcAft>
              <a:defRPr sz="1500">
                <a:solidFill>
                  <a:srgbClr val="003F83"/>
                </a:solidFill>
                <a:latin typeface="+mj-lt"/>
                <a:ea typeface="+mj-ea"/>
                <a:cs typeface="+mj-cs"/>
              </a:defRPr>
            </a:lvl1pPr>
            <a:lvl2pPr algn="l" rtl="0" eaLnBrk="1" fontAlgn="base" hangingPunct="1">
              <a:spcBef>
                <a:spcPct val="0"/>
              </a:spcBef>
              <a:spcAft>
                <a:spcPct val="0"/>
              </a:spcAft>
              <a:defRPr sz="1500">
                <a:solidFill>
                  <a:srgbClr val="003F83"/>
                </a:solidFill>
                <a:latin typeface="Arial" charset="0"/>
                <a:ea typeface="ＭＳ Ｐゴシック" pitchFamily="1" charset="-128"/>
              </a:defRPr>
            </a:lvl2pPr>
            <a:lvl3pPr algn="l" rtl="0" eaLnBrk="1" fontAlgn="base" hangingPunct="1">
              <a:spcBef>
                <a:spcPct val="0"/>
              </a:spcBef>
              <a:spcAft>
                <a:spcPct val="0"/>
              </a:spcAft>
              <a:defRPr sz="1500">
                <a:solidFill>
                  <a:srgbClr val="003F83"/>
                </a:solidFill>
                <a:latin typeface="Arial" charset="0"/>
                <a:ea typeface="ＭＳ Ｐゴシック" pitchFamily="1" charset="-128"/>
              </a:defRPr>
            </a:lvl3pPr>
            <a:lvl4pPr algn="l" rtl="0" eaLnBrk="1" fontAlgn="base" hangingPunct="1">
              <a:spcBef>
                <a:spcPct val="0"/>
              </a:spcBef>
              <a:spcAft>
                <a:spcPct val="0"/>
              </a:spcAft>
              <a:defRPr sz="1500">
                <a:solidFill>
                  <a:srgbClr val="003F83"/>
                </a:solidFill>
                <a:latin typeface="Arial" charset="0"/>
                <a:ea typeface="ＭＳ Ｐゴシック" pitchFamily="1" charset="-128"/>
              </a:defRPr>
            </a:lvl4pPr>
            <a:lvl5pPr algn="l" rtl="0" eaLnBrk="1" fontAlgn="base" hangingPunct="1">
              <a:spcBef>
                <a:spcPct val="0"/>
              </a:spcBef>
              <a:spcAft>
                <a:spcPct val="0"/>
              </a:spcAft>
              <a:defRPr sz="1500">
                <a:solidFill>
                  <a:srgbClr val="003F83"/>
                </a:solidFill>
                <a:latin typeface="Arial" charset="0"/>
                <a:ea typeface="ＭＳ Ｐゴシック" pitchFamily="1" charset="-128"/>
              </a:defRPr>
            </a:lvl5pPr>
            <a:lvl6pPr marL="342900" algn="l" rtl="0" eaLnBrk="1" fontAlgn="base" hangingPunct="1">
              <a:spcBef>
                <a:spcPct val="0"/>
              </a:spcBef>
              <a:spcAft>
                <a:spcPct val="0"/>
              </a:spcAft>
              <a:defRPr sz="1500">
                <a:solidFill>
                  <a:srgbClr val="003F83"/>
                </a:solidFill>
                <a:latin typeface="Arial" charset="0"/>
                <a:ea typeface="ＭＳ Ｐゴシック" pitchFamily="1" charset="-128"/>
              </a:defRPr>
            </a:lvl6pPr>
            <a:lvl7pPr marL="685800" algn="l" rtl="0" eaLnBrk="1" fontAlgn="base" hangingPunct="1">
              <a:spcBef>
                <a:spcPct val="0"/>
              </a:spcBef>
              <a:spcAft>
                <a:spcPct val="0"/>
              </a:spcAft>
              <a:defRPr sz="1500">
                <a:solidFill>
                  <a:srgbClr val="003F83"/>
                </a:solidFill>
                <a:latin typeface="Arial" charset="0"/>
                <a:ea typeface="ＭＳ Ｐゴシック" pitchFamily="1" charset="-128"/>
              </a:defRPr>
            </a:lvl7pPr>
            <a:lvl8pPr marL="1028700" algn="l" rtl="0" eaLnBrk="1" fontAlgn="base" hangingPunct="1">
              <a:spcBef>
                <a:spcPct val="0"/>
              </a:spcBef>
              <a:spcAft>
                <a:spcPct val="0"/>
              </a:spcAft>
              <a:defRPr sz="1500">
                <a:solidFill>
                  <a:srgbClr val="003F83"/>
                </a:solidFill>
                <a:latin typeface="Arial" charset="0"/>
                <a:ea typeface="ＭＳ Ｐゴシック" pitchFamily="1" charset="-128"/>
              </a:defRPr>
            </a:lvl8pPr>
            <a:lvl9pPr marL="1371600" algn="l" rtl="0" eaLnBrk="1" fontAlgn="base" hangingPunct="1">
              <a:spcBef>
                <a:spcPct val="0"/>
              </a:spcBef>
              <a:spcAft>
                <a:spcPct val="0"/>
              </a:spcAft>
              <a:defRPr sz="1500">
                <a:solidFill>
                  <a:srgbClr val="003F83"/>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3F83"/>
                </a:solidFill>
                <a:effectLst/>
                <a:uLnTx/>
                <a:uFillTx/>
                <a:latin typeface="Arial"/>
                <a:ea typeface="ＭＳ Ｐゴシック"/>
                <a:cs typeface="+mj-cs"/>
              </a:rPr>
              <a:t>The vast majority of eligible cases are not expunged, including 96% of eligible adjudicated cases</a:t>
            </a:r>
          </a:p>
        </p:txBody>
      </p:sp>
      <p:graphicFrame>
        <p:nvGraphicFramePr>
          <p:cNvPr id="4" name="Chart 3">
            <a:extLst>
              <a:ext uri="{FF2B5EF4-FFF2-40B4-BE49-F238E27FC236}">
                <a16:creationId xmlns:a16="http://schemas.microsoft.com/office/drawing/2014/main" id="{B82042F6-69D0-4267-980C-463F3F2B2B68}"/>
              </a:ext>
            </a:extLst>
          </p:cNvPr>
          <p:cNvGraphicFramePr>
            <a:graphicFrameLocks/>
          </p:cNvGraphicFramePr>
          <p:nvPr/>
        </p:nvGraphicFramePr>
        <p:xfrm>
          <a:off x="719328" y="1720691"/>
          <a:ext cx="7595615" cy="4436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635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rmAutofit/>
          </a:bodyPr>
          <a:lstStyle/>
          <a:p>
            <a:r>
              <a:rPr lang="en-US" sz="4000" dirty="0">
                <a:latin typeface="Century Schoolbook" panose="02040604050505020304" pitchFamily="18" charset="0"/>
                <a:cs typeface="Arial" panose="020B0604020202020204" pitchFamily="34" charset="0"/>
              </a:rPr>
              <a:t>Task Force Recommendations</a:t>
            </a:r>
          </a:p>
        </p:txBody>
      </p:sp>
      <p:sp>
        <p:nvSpPr>
          <p:cNvPr id="3" name="Content Placeholder 2"/>
          <p:cNvSpPr>
            <a:spLocks noGrp="1"/>
          </p:cNvSpPr>
          <p:nvPr>
            <p:ph idx="1"/>
          </p:nvPr>
        </p:nvSpPr>
        <p:spPr>
          <a:xfrm>
            <a:off x="457200" y="1600200"/>
            <a:ext cx="8229600" cy="4525963"/>
          </a:xfrm>
        </p:spPr>
        <p:txBody>
          <a:bodyPr>
            <a:normAutofit/>
          </a:bodyPr>
          <a:lstStyle/>
          <a:p>
            <a:pPr>
              <a:lnSpc>
                <a:spcPct val="150000"/>
              </a:lnSpc>
              <a:spcBef>
                <a:spcPts val="600"/>
              </a:spcBef>
              <a:spcAft>
                <a:spcPts val="600"/>
              </a:spcAft>
              <a:buFont typeface="Wingdings" panose="05000000000000000000" pitchFamily="2" charset="2"/>
              <a:buChar char="Ø"/>
            </a:pPr>
            <a:r>
              <a:rPr lang="en-US" sz="2400" dirty="0">
                <a:solidFill>
                  <a:srgbClr val="000000"/>
                </a:solidFill>
                <a:latin typeface="Century Schoolbook" panose="02040604050505020304" pitchFamily="18" charset="0"/>
                <a:cs typeface="Arial" panose="020B0604020202020204" pitchFamily="34" charset="0"/>
              </a:rPr>
              <a:t>Focus resources on kids who may pose the highest risk to community safety by diverting less serious cases from court and from placement.</a:t>
            </a:r>
          </a:p>
          <a:p>
            <a:pPr>
              <a:lnSpc>
                <a:spcPct val="150000"/>
              </a:lnSpc>
              <a:spcBef>
                <a:spcPts val="600"/>
              </a:spcBef>
              <a:spcAft>
                <a:spcPts val="600"/>
              </a:spcAft>
              <a:buFont typeface="Wingdings" panose="05000000000000000000" pitchFamily="2" charset="2"/>
              <a:buChar char="Ø"/>
            </a:pPr>
            <a:r>
              <a:rPr lang="en-US" sz="2400" dirty="0">
                <a:solidFill>
                  <a:srgbClr val="000000"/>
                </a:solidFill>
                <a:latin typeface="Century Schoolbook" panose="02040604050505020304" pitchFamily="18" charset="0"/>
                <a:ea typeface="+mj-ea"/>
                <a:cs typeface="Arial" panose="020B0604020202020204" pitchFamily="34" charset="0"/>
              </a:rPr>
              <a:t>Reinvest cost savings from out-of-home placement reductions into a continuum of nonresidential services and interventions in every county</a:t>
            </a:r>
          </a:p>
          <a:p>
            <a:pPr>
              <a:lnSpc>
                <a:spcPct val="150000"/>
              </a:lnSpc>
              <a:spcBef>
                <a:spcPts val="600"/>
              </a:spcBef>
              <a:spcAft>
                <a:spcPts val="600"/>
              </a:spcAft>
              <a:buFont typeface="Wingdings" panose="05000000000000000000" pitchFamily="2" charset="2"/>
              <a:buChar char="Ø"/>
            </a:pPr>
            <a:r>
              <a:rPr lang="en-US" sz="2400" dirty="0">
                <a:solidFill>
                  <a:srgbClr val="000000"/>
                </a:solidFill>
                <a:latin typeface="Century Schoolbook" panose="02040604050505020304" pitchFamily="18" charset="0"/>
                <a:ea typeface="+mj-ea"/>
                <a:cs typeface="Arial" panose="020B0604020202020204" pitchFamily="34" charset="0"/>
              </a:rPr>
              <a:t>Increase accountability through stronger oversight</a:t>
            </a:r>
            <a:endParaRPr lang="en-US" sz="2400" dirty="0"/>
          </a:p>
        </p:txBody>
      </p:sp>
    </p:spTree>
    <p:extLst>
      <p:ext uri="{BB962C8B-B14F-4D97-AF65-F5344CB8AC3E}">
        <p14:creationId xmlns:p14="http://schemas.microsoft.com/office/powerpoint/2010/main" val="26654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Schoolbook" panose="02040604050505020304" pitchFamily="18" charset="0"/>
                <a:cs typeface="Arial" panose="020B0604020202020204" pitchFamily="34" charset="0"/>
              </a:rPr>
              <a:t>Contact Information</a:t>
            </a:r>
          </a:p>
        </p:txBody>
      </p:sp>
      <p:sp>
        <p:nvSpPr>
          <p:cNvPr id="3" name="Content Placeholder 2"/>
          <p:cNvSpPr>
            <a:spLocks noGrp="1"/>
          </p:cNvSpPr>
          <p:nvPr>
            <p:ph idx="1"/>
          </p:nvPr>
        </p:nvSpPr>
        <p:spPr>
          <a:xfrm>
            <a:off x="914400" y="1600200"/>
            <a:ext cx="7620000" cy="4983162"/>
          </a:xfrm>
        </p:spPr>
        <p:txBody>
          <a:bodyPr>
            <a:normAutofit fontScale="70000" lnSpcReduction="20000"/>
          </a:bodyPr>
          <a:lstStyle/>
          <a:p>
            <a:pPr marL="0" lvl="0" indent="0">
              <a:buNone/>
            </a:pPr>
            <a:endParaRPr lang="en-US" sz="2400" b="1" dirty="0">
              <a:solidFill>
                <a:prstClr val="black"/>
              </a:solidFill>
              <a:latin typeface="Century Schoolbook" panose="02040604050505020304" pitchFamily="18" charset="0"/>
            </a:endParaRPr>
          </a:p>
          <a:p>
            <a:pPr marL="0" lvl="0" indent="0">
              <a:buNone/>
            </a:pPr>
            <a:r>
              <a:rPr lang="en-US" sz="2400" b="1" dirty="0">
                <a:solidFill>
                  <a:prstClr val="black"/>
                </a:solidFill>
                <a:latin typeface="Century Schoolbook" panose="02040604050505020304" pitchFamily="18" charset="0"/>
              </a:rPr>
              <a:t>Task Force Website: </a:t>
            </a:r>
            <a:r>
              <a:rPr lang="en-US" sz="2400" b="1" dirty="0">
                <a:solidFill>
                  <a:schemeClr val="accent1">
                    <a:lumMod val="50000"/>
                  </a:schemeClr>
                </a:solidFill>
                <a:hlinkClick r:id="rId3">
                  <a:extLst>
                    <a:ext uri="{A12FA001-AC4F-418D-AE19-62706E023703}">
                      <ahyp:hlinkClr xmlns:ahyp="http://schemas.microsoft.com/office/drawing/2018/hyperlinkcolor" val="tx"/>
                    </a:ext>
                  </a:extLst>
                </a:hlinkClick>
              </a:rPr>
              <a:t>http://www.pacourts.us/pa-juvenile-justice-task-force</a:t>
            </a:r>
            <a:endParaRPr lang="en-US" sz="2400" b="1" dirty="0">
              <a:solidFill>
                <a:schemeClr val="accent1">
                  <a:lumMod val="50000"/>
                </a:schemeClr>
              </a:solidFill>
              <a:latin typeface="Century Schoolbook" panose="02040604050505020304" pitchFamily="18" charset="0"/>
            </a:endParaRPr>
          </a:p>
          <a:p>
            <a:pPr marL="0" lvl="0" indent="0">
              <a:buNone/>
            </a:pPr>
            <a:endParaRPr lang="en-US" sz="2400" b="1" dirty="0">
              <a:solidFill>
                <a:prstClr val="black"/>
              </a:solidFill>
              <a:latin typeface="Century Schoolbook" panose="02040604050505020304" pitchFamily="18" charset="0"/>
            </a:endParaRPr>
          </a:p>
          <a:p>
            <a:pPr marL="0" lvl="0" indent="0">
              <a:buNone/>
            </a:pPr>
            <a:r>
              <a:rPr lang="en-US" sz="2400" b="1" dirty="0">
                <a:solidFill>
                  <a:prstClr val="black"/>
                </a:solidFill>
                <a:latin typeface="Century Schoolbook" panose="02040604050505020304" pitchFamily="18" charset="0"/>
              </a:rPr>
              <a:t>Senator Lisa Baker</a:t>
            </a:r>
          </a:p>
          <a:p>
            <a:pPr marL="0" lvl="0" indent="0">
              <a:buNone/>
            </a:pPr>
            <a:r>
              <a:rPr lang="en-US" sz="2400" dirty="0">
                <a:solidFill>
                  <a:prstClr val="black"/>
                </a:solidFill>
                <a:latin typeface="Century Schoolbook" panose="02040604050505020304" pitchFamily="18" charset="0"/>
              </a:rPr>
              <a:t>Email: lbaker@pasen.gov</a:t>
            </a:r>
          </a:p>
          <a:p>
            <a:pPr marL="0" lvl="0" indent="0">
              <a:buNone/>
            </a:pPr>
            <a:endParaRPr lang="en-US" sz="2400" dirty="0">
              <a:solidFill>
                <a:prstClr val="black"/>
              </a:solidFill>
              <a:latin typeface="Century Schoolbook" panose="02040604050505020304" pitchFamily="18" charset="0"/>
            </a:endParaRPr>
          </a:p>
          <a:p>
            <a:pPr marL="0" lvl="0" indent="0">
              <a:buNone/>
            </a:pPr>
            <a:r>
              <a:rPr lang="en-US" sz="2400" b="1" dirty="0">
                <a:solidFill>
                  <a:prstClr val="black"/>
                </a:solidFill>
                <a:latin typeface="Century Schoolbook" panose="02040604050505020304" pitchFamily="18" charset="0"/>
              </a:rPr>
              <a:t>Senator Jay Costa</a:t>
            </a:r>
          </a:p>
          <a:p>
            <a:pPr marL="0" indent="0">
              <a:buNone/>
            </a:pPr>
            <a:r>
              <a:rPr lang="en-US" sz="2400" dirty="0">
                <a:solidFill>
                  <a:prstClr val="black"/>
                </a:solidFill>
                <a:latin typeface="Century Schoolbook" panose="02040604050505020304" pitchFamily="18" charset="0"/>
              </a:rPr>
              <a:t>Email: jay.costa@pasenate.com</a:t>
            </a:r>
            <a:endParaRPr lang="en-US" sz="4400" dirty="0">
              <a:latin typeface="Century Schoolbook" panose="02040604050505020304" pitchFamily="18" charset="0"/>
            </a:endParaRPr>
          </a:p>
          <a:p>
            <a:pPr marL="0" lvl="0" indent="0">
              <a:buNone/>
            </a:pPr>
            <a:endParaRPr lang="en-US" sz="2400" dirty="0">
              <a:solidFill>
                <a:prstClr val="black"/>
              </a:solidFill>
              <a:latin typeface="Century Schoolbook" panose="02040604050505020304" pitchFamily="18" charset="0"/>
            </a:endParaRPr>
          </a:p>
          <a:p>
            <a:pPr marL="0" lvl="0" indent="0">
              <a:buNone/>
            </a:pPr>
            <a:r>
              <a:rPr lang="en-US" sz="2400" b="1" dirty="0">
                <a:solidFill>
                  <a:prstClr val="black"/>
                </a:solidFill>
                <a:latin typeface="Century Schoolbook" panose="02040604050505020304" pitchFamily="18" charset="0"/>
              </a:rPr>
              <a:t>Representative Tarah </a:t>
            </a:r>
            <a:r>
              <a:rPr lang="en-US" sz="2400" b="1" dirty="0" err="1">
                <a:solidFill>
                  <a:prstClr val="black"/>
                </a:solidFill>
                <a:latin typeface="Century Schoolbook" panose="02040604050505020304" pitchFamily="18" charset="0"/>
              </a:rPr>
              <a:t>Toohil</a:t>
            </a:r>
            <a:endParaRPr lang="en-US" sz="2400" b="1" dirty="0">
              <a:solidFill>
                <a:prstClr val="black"/>
              </a:solidFill>
              <a:latin typeface="Century Schoolbook" panose="02040604050505020304" pitchFamily="18" charset="0"/>
            </a:endParaRPr>
          </a:p>
          <a:p>
            <a:pPr marL="0" indent="0">
              <a:buNone/>
            </a:pPr>
            <a:r>
              <a:rPr lang="en-US" sz="2400" dirty="0">
                <a:solidFill>
                  <a:prstClr val="black"/>
                </a:solidFill>
                <a:latin typeface="Century Schoolbook" panose="02040604050505020304" pitchFamily="18" charset="0"/>
              </a:rPr>
              <a:t>Email: ttoohil@pahousegop.com</a:t>
            </a:r>
            <a:endParaRPr lang="en-US" sz="4400" dirty="0">
              <a:latin typeface="Century Schoolbook" panose="02040604050505020304" pitchFamily="18" charset="0"/>
            </a:endParaRPr>
          </a:p>
          <a:p>
            <a:pPr marL="0" lvl="0" indent="0">
              <a:buNone/>
            </a:pPr>
            <a:endParaRPr lang="en-US" sz="2400" dirty="0">
              <a:solidFill>
                <a:prstClr val="black"/>
              </a:solidFill>
              <a:latin typeface="Century Schoolbook" panose="02040604050505020304" pitchFamily="18" charset="0"/>
            </a:endParaRPr>
          </a:p>
          <a:p>
            <a:pPr marL="0" lvl="0" indent="0">
              <a:buNone/>
            </a:pPr>
            <a:r>
              <a:rPr lang="en-US" sz="2400" b="1" dirty="0">
                <a:solidFill>
                  <a:prstClr val="black"/>
                </a:solidFill>
                <a:latin typeface="Century Schoolbook" panose="02040604050505020304" pitchFamily="18" charset="0"/>
              </a:rPr>
              <a:t>Representative Mike Zabel</a:t>
            </a:r>
          </a:p>
          <a:p>
            <a:pPr marL="0" indent="0">
              <a:buNone/>
            </a:pPr>
            <a:r>
              <a:rPr lang="en-US" sz="2400" dirty="0">
                <a:solidFill>
                  <a:prstClr val="black"/>
                </a:solidFill>
                <a:latin typeface="Century Schoolbook" panose="02040604050505020304" pitchFamily="18" charset="0"/>
              </a:rPr>
              <a:t>Email: mzabel@pahouse.net</a:t>
            </a:r>
            <a:endParaRPr lang="en-US" sz="4400" dirty="0">
              <a:latin typeface="Century Schoolbook" panose="02040604050505020304" pitchFamily="18" charset="0"/>
            </a:endParaRPr>
          </a:p>
          <a:p>
            <a:pPr marL="0" lvl="0" indent="0">
              <a:buNone/>
            </a:pPr>
            <a:endParaRPr lang="en-US" sz="2400" dirty="0">
              <a:solidFill>
                <a:prstClr val="black"/>
              </a:solidFill>
              <a:latin typeface="Century Schoolbook" panose="02040604050505020304" pitchFamily="18" charset="0"/>
            </a:endParaRPr>
          </a:p>
          <a:p>
            <a:pPr marL="0" lvl="0" indent="0">
              <a:buNone/>
            </a:pPr>
            <a:r>
              <a:rPr lang="en-US" sz="2400" b="1" dirty="0">
                <a:solidFill>
                  <a:prstClr val="black"/>
                </a:solidFill>
                <a:latin typeface="Century Schoolbook" panose="02040604050505020304" pitchFamily="18" charset="0"/>
              </a:rPr>
              <a:t>Noah Bein</a:t>
            </a:r>
          </a:p>
          <a:p>
            <a:pPr marL="0" lvl="0" indent="0">
              <a:buNone/>
            </a:pPr>
            <a:r>
              <a:rPr lang="en-US" sz="2400" dirty="0">
                <a:solidFill>
                  <a:prstClr val="black"/>
                </a:solidFill>
                <a:latin typeface="Century Schoolbook" panose="02040604050505020304" pitchFamily="18" charset="0"/>
              </a:rPr>
              <a:t>The Pew Charitable Trusts, Public Safety Performance Project</a:t>
            </a:r>
          </a:p>
          <a:p>
            <a:pPr marL="0" lvl="1" indent="0">
              <a:buNone/>
            </a:pPr>
            <a:r>
              <a:rPr lang="en-US" sz="2400" dirty="0">
                <a:solidFill>
                  <a:prstClr val="black"/>
                </a:solidFill>
                <a:latin typeface="Century Schoolbook" panose="02040604050505020304" pitchFamily="18" charset="0"/>
              </a:rPr>
              <a:t>Phone: (202) 680-3728</a:t>
            </a:r>
          </a:p>
          <a:p>
            <a:pPr marL="0" lvl="1" indent="0">
              <a:buNone/>
            </a:pPr>
            <a:r>
              <a:rPr lang="en-US" sz="2400" dirty="0">
                <a:solidFill>
                  <a:prstClr val="black"/>
                </a:solidFill>
                <a:latin typeface="Century Schoolbook" panose="02040604050505020304" pitchFamily="18" charset="0"/>
              </a:rPr>
              <a:t>Email: nbein@pewtrusts.org</a:t>
            </a:r>
            <a:endParaRPr lang="en-US" sz="2400" dirty="0">
              <a:latin typeface="Century Schoolbook" panose="02040604050505020304" pitchFamily="18" charset="0"/>
            </a:endParaRPr>
          </a:p>
          <a:p>
            <a:pPr lvl="1"/>
            <a:endParaRPr lang="en-US" dirty="0">
              <a:latin typeface="Century Schoolbook" panose="02040604050505020304" pitchFamily="18" charset="0"/>
            </a:endParaRPr>
          </a:p>
        </p:txBody>
      </p:sp>
    </p:spTree>
    <p:extLst>
      <p:ext uri="{BB962C8B-B14F-4D97-AF65-F5344CB8AC3E}">
        <p14:creationId xmlns:p14="http://schemas.microsoft.com/office/powerpoint/2010/main" val="7767998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latin typeface="Century Schoolbook" panose="02040604050505020304" pitchFamily="18" charset="0"/>
                <a:cs typeface="Arial" panose="020B0604020202020204" pitchFamily="34" charset="0"/>
              </a:rPr>
              <a:t>Task Force Members</a:t>
            </a:r>
          </a:p>
        </p:txBody>
      </p:sp>
      <p:sp>
        <p:nvSpPr>
          <p:cNvPr id="3" name="Content Placeholder 2"/>
          <p:cNvSpPr>
            <a:spLocks noGrp="1"/>
          </p:cNvSpPr>
          <p:nvPr>
            <p:ph idx="1"/>
          </p:nvPr>
        </p:nvSpPr>
        <p:spPr>
          <a:xfrm>
            <a:off x="190500" y="1447800"/>
            <a:ext cx="8801100" cy="5105400"/>
          </a:xfrm>
        </p:spPr>
        <p:txBody>
          <a:bodyPr numCol="2">
            <a:noAutofit/>
          </a:bodyPr>
          <a:lstStyle/>
          <a:p>
            <a:pPr marL="117475" indent="-117475">
              <a:buFont typeface="Wingdings" panose="05000000000000000000" pitchFamily="2" charset="2"/>
              <a:buChar char="§"/>
            </a:pPr>
            <a:r>
              <a:rPr lang="en-US" sz="1151" b="1" dirty="0">
                <a:latin typeface="Century Schoolbook" panose="02040604050505020304" pitchFamily="18" charset="0"/>
              </a:rPr>
              <a:t>Sen. Lisa Baker (Co-chair)</a:t>
            </a:r>
            <a:r>
              <a:rPr lang="en-US" sz="1151" dirty="0">
                <a:latin typeface="Century Schoolbook" panose="02040604050505020304" pitchFamily="18" charset="0"/>
              </a:rPr>
              <a:t>, Senate District 20 </a:t>
            </a:r>
          </a:p>
          <a:p>
            <a:pPr marL="117475" indent="-117475">
              <a:buFont typeface="Wingdings" panose="05000000000000000000" pitchFamily="2" charset="2"/>
              <a:buChar char="§"/>
            </a:pPr>
            <a:r>
              <a:rPr lang="en-US" sz="1151" b="1" dirty="0">
                <a:latin typeface="Century Schoolbook" panose="02040604050505020304" pitchFamily="18" charset="0"/>
              </a:rPr>
              <a:t>Sen. Jay Costa (Co-chair)</a:t>
            </a:r>
            <a:r>
              <a:rPr lang="en-US" sz="1151" dirty="0">
                <a:latin typeface="Century Schoolbook" panose="02040604050505020304" pitchFamily="18" charset="0"/>
              </a:rPr>
              <a:t>, Senate District 43</a:t>
            </a:r>
          </a:p>
          <a:p>
            <a:pPr marL="117475" indent="-117475">
              <a:buFont typeface="Wingdings" panose="05000000000000000000" pitchFamily="2" charset="2"/>
              <a:buChar char="§"/>
            </a:pPr>
            <a:r>
              <a:rPr lang="en-US" sz="1151" b="1" dirty="0">
                <a:latin typeface="Century Schoolbook" panose="02040604050505020304" pitchFamily="18" charset="0"/>
              </a:rPr>
              <a:t>Rep. </a:t>
            </a:r>
            <a:r>
              <a:rPr lang="en-US" sz="1151" b="1" dirty="0" err="1">
                <a:latin typeface="Century Schoolbook" panose="02040604050505020304" pitchFamily="18" charset="0"/>
              </a:rPr>
              <a:t>Tarah</a:t>
            </a:r>
            <a:r>
              <a:rPr lang="en-US" sz="1151" b="1" dirty="0">
                <a:latin typeface="Century Schoolbook" panose="02040604050505020304" pitchFamily="18" charset="0"/>
              </a:rPr>
              <a:t> </a:t>
            </a:r>
            <a:r>
              <a:rPr lang="en-US" sz="1151" b="1" dirty="0" err="1">
                <a:latin typeface="Century Schoolbook" panose="02040604050505020304" pitchFamily="18" charset="0"/>
              </a:rPr>
              <a:t>Toohil</a:t>
            </a:r>
            <a:r>
              <a:rPr lang="en-US" sz="1151" b="1" dirty="0">
                <a:latin typeface="Century Schoolbook" panose="02040604050505020304" pitchFamily="18" charset="0"/>
              </a:rPr>
              <a:t> (Co-chair)</a:t>
            </a:r>
            <a:r>
              <a:rPr lang="en-US" sz="1151" dirty="0">
                <a:latin typeface="Century Schoolbook" panose="02040604050505020304" pitchFamily="18" charset="0"/>
              </a:rPr>
              <a:t>, House District 116  </a:t>
            </a:r>
          </a:p>
          <a:p>
            <a:pPr marL="117475" indent="-117475">
              <a:buFont typeface="Wingdings" panose="05000000000000000000" pitchFamily="2" charset="2"/>
              <a:buChar char="§"/>
            </a:pPr>
            <a:r>
              <a:rPr lang="en-US" sz="1151" b="1" dirty="0">
                <a:latin typeface="Century Schoolbook" panose="02040604050505020304" pitchFamily="18" charset="0"/>
              </a:rPr>
              <a:t>Rep. Mike </a:t>
            </a:r>
            <a:r>
              <a:rPr lang="en-US" sz="1151" b="1" dirty="0" err="1">
                <a:latin typeface="Century Schoolbook" panose="02040604050505020304" pitchFamily="18" charset="0"/>
              </a:rPr>
              <a:t>Zabel</a:t>
            </a:r>
            <a:r>
              <a:rPr lang="en-US" sz="1151" b="1" dirty="0">
                <a:latin typeface="Century Schoolbook" panose="02040604050505020304" pitchFamily="18" charset="0"/>
              </a:rPr>
              <a:t> (Co-chair)</a:t>
            </a:r>
            <a:r>
              <a:rPr lang="en-US" sz="1151" dirty="0">
                <a:latin typeface="Century Schoolbook" panose="02040604050505020304" pitchFamily="18" charset="0"/>
              </a:rPr>
              <a:t>, House District 16  </a:t>
            </a:r>
          </a:p>
          <a:p>
            <a:pPr marL="117475" indent="-117475">
              <a:buFont typeface="Wingdings" panose="05000000000000000000" pitchFamily="2" charset="2"/>
              <a:buChar char="§"/>
            </a:pPr>
            <a:r>
              <a:rPr lang="en-US" sz="1151" b="1" dirty="0">
                <a:latin typeface="Century Schoolbook" panose="02040604050505020304" pitchFamily="18" charset="0"/>
              </a:rPr>
              <a:t>James Anderson</a:t>
            </a:r>
            <a:r>
              <a:rPr lang="en-US" sz="1151" dirty="0">
                <a:latin typeface="Century Schoolbook" panose="02040604050505020304" pitchFamily="18" charset="0"/>
              </a:rPr>
              <a:t>, Former Executive Director (retired), Pennsylvania Juvenile Court Judges’ Commission</a:t>
            </a:r>
            <a:endParaRPr lang="en-US" sz="1151" b="1" dirty="0">
              <a:latin typeface="Century Schoolbook" panose="02040604050505020304" pitchFamily="18" charset="0"/>
            </a:endParaRPr>
          </a:p>
          <a:p>
            <a:pPr marL="117475" indent="-117475">
              <a:buFont typeface="Wingdings" panose="05000000000000000000" pitchFamily="2" charset="2"/>
              <a:buChar char="§"/>
            </a:pPr>
            <a:r>
              <a:rPr lang="en-US" sz="1151" b="1" dirty="0">
                <a:latin typeface="Century Schoolbook" panose="02040604050505020304" pitchFamily="18" charset="0"/>
              </a:rPr>
              <a:t>Andrew Barnes</a:t>
            </a:r>
            <a:r>
              <a:rPr lang="en-US" sz="1151" dirty="0">
                <a:latin typeface="Century Schoolbook" panose="02040604050505020304" pitchFamily="18" charset="0"/>
              </a:rPr>
              <a:t>, Executive Deputy Secretary of Policy and Planning, Office of Governor Tom Wolf</a:t>
            </a:r>
          </a:p>
          <a:p>
            <a:pPr marL="117475" indent="-117475">
              <a:buFont typeface="Wingdings" panose="05000000000000000000" pitchFamily="2" charset="2"/>
              <a:buChar char="§"/>
            </a:pPr>
            <a:r>
              <a:rPr lang="en-US" sz="1151" b="1" dirty="0">
                <a:latin typeface="Century Schoolbook" panose="02040604050505020304" pitchFamily="18" charset="0"/>
              </a:rPr>
              <a:t>Kevin Bethel</a:t>
            </a:r>
            <a:r>
              <a:rPr lang="en-US" sz="1151" dirty="0">
                <a:latin typeface="Century Schoolbook" panose="02040604050505020304" pitchFamily="18" charset="0"/>
              </a:rPr>
              <a:t>, Special Adviser for School Safety, School District of Philadelphia</a:t>
            </a:r>
          </a:p>
          <a:p>
            <a:pPr marL="117475" indent="-117475">
              <a:buFont typeface="Wingdings" panose="05000000000000000000" pitchFamily="2" charset="2"/>
              <a:buChar char="§"/>
            </a:pPr>
            <a:r>
              <a:rPr lang="en-US" sz="1151" b="1" dirty="0">
                <a:latin typeface="Century Schoolbook" panose="02040604050505020304" pitchFamily="18" charset="0"/>
              </a:rPr>
              <a:t>Meghan Black</a:t>
            </a:r>
            <a:r>
              <a:rPr lang="en-US" sz="1151" dirty="0">
                <a:latin typeface="Century Schoolbook" panose="02040604050505020304" pitchFamily="18" charset="0"/>
              </a:rPr>
              <a:t>, Deputy District Attorney, Allegheny County</a:t>
            </a:r>
          </a:p>
          <a:p>
            <a:pPr marL="117475" indent="-117475">
              <a:buFont typeface="Wingdings" panose="05000000000000000000" pitchFamily="2" charset="2"/>
              <a:buChar char="§"/>
            </a:pPr>
            <a:r>
              <a:rPr lang="en-US" sz="1151" b="1" dirty="0">
                <a:latin typeface="Century Schoolbook" panose="02040604050505020304" pitchFamily="18" charset="0"/>
              </a:rPr>
              <a:t>Rep. Karen </a:t>
            </a:r>
            <a:r>
              <a:rPr lang="en-US" sz="1151" b="1" dirty="0" err="1">
                <a:latin typeface="Century Schoolbook" panose="02040604050505020304" pitchFamily="18" charset="0"/>
              </a:rPr>
              <a:t>Boback</a:t>
            </a:r>
            <a:r>
              <a:rPr lang="en-US" sz="1151" dirty="0">
                <a:latin typeface="Century Schoolbook" panose="02040604050505020304" pitchFamily="18" charset="0"/>
              </a:rPr>
              <a:t>, House District 117</a:t>
            </a:r>
          </a:p>
          <a:p>
            <a:pPr marL="117475" indent="-117475">
              <a:buFont typeface="Wingdings" panose="05000000000000000000" pitchFamily="2" charset="2"/>
              <a:buChar char="§"/>
            </a:pPr>
            <a:r>
              <a:rPr lang="en-US" sz="1151" b="1" dirty="0" err="1">
                <a:latin typeface="Century Schoolbook" panose="02040604050505020304" pitchFamily="18" charset="0"/>
              </a:rPr>
              <a:t>Quimon</a:t>
            </a:r>
            <a:r>
              <a:rPr lang="en-US" sz="1151" b="1" dirty="0">
                <a:latin typeface="Century Schoolbook" panose="02040604050505020304" pitchFamily="18" charset="0"/>
              </a:rPr>
              <a:t> </a:t>
            </a:r>
            <a:r>
              <a:rPr lang="en-US" sz="1151" b="1" dirty="0" err="1">
                <a:latin typeface="Century Schoolbook" panose="02040604050505020304" pitchFamily="18" charset="0"/>
              </a:rPr>
              <a:t>Broady</a:t>
            </a:r>
            <a:r>
              <a:rPr lang="en-US" sz="1151" dirty="0">
                <a:latin typeface="Century Schoolbook" panose="02040604050505020304" pitchFamily="18" charset="0"/>
              </a:rPr>
              <a:t>, Youth Member</a:t>
            </a:r>
          </a:p>
          <a:p>
            <a:pPr marL="117475" indent="-117475">
              <a:buFont typeface="Wingdings" panose="05000000000000000000" pitchFamily="2" charset="2"/>
              <a:buChar char="§"/>
            </a:pPr>
            <a:r>
              <a:rPr lang="en-US" sz="1151" b="1" dirty="0">
                <a:latin typeface="Century Schoolbook" panose="02040604050505020304" pitchFamily="18" charset="0"/>
              </a:rPr>
              <a:t>Russell </a:t>
            </a:r>
            <a:r>
              <a:rPr lang="en-US" sz="1151" b="1" dirty="0" err="1">
                <a:latin typeface="Century Schoolbook" panose="02040604050505020304" pitchFamily="18" charset="0"/>
              </a:rPr>
              <a:t>Carlino</a:t>
            </a:r>
            <a:r>
              <a:rPr lang="en-US" sz="1151" dirty="0">
                <a:latin typeface="Century Schoolbook" panose="02040604050505020304" pitchFamily="18" charset="0"/>
              </a:rPr>
              <a:t>, Chief Probation Officer, Juvenile Probation Department, Allegheny County</a:t>
            </a:r>
          </a:p>
          <a:p>
            <a:pPr marL="117475" indent="-117475">
              <a:buFont typeface="Wingdings" panose="05000000000000000000" pitchFamily="2" charset="2"/>
              <a:buChar char="§"/>
            </a:pPr>
            <a:r>
              <a:rPr lang="en-US" sz="1151" b="1" dirty="0">
                <a:latin typeface="Century Schoolbook" panose="02040604050505020304" pitchFamily="18" charset="0"/>
              </a:rPr>
              <a:t>Judge Kim Berkeley Clark</a:t>
            </a:r>
            <a:r>
              <a:rPr lang="en-US" sz="1151" dirty="0">
                <a:latin typeface="Century Schoolbook" panose="02040604050505020304" pitchFamily="18" charset="0"/>
              </a:rPr>
              <a:t>, 5th Judicial District</a:t>
            </a:r>
          </a:p>
          <a:p>
            <a:pPr marL="117475" indent="-117475">
              <a:buFont typeface="Wingdings" panose="05000000000000000000" pitchFamily="2" charset="2"/>
              <a:buChar char="§"/>
            </a:pPr>
            <a:r>
              <a:rPr lang="en-US" sz="1151" b="1" dirty="0">
                <a:latin typeface="Century Schoolbook" panose="02040604050505020304" pitchFamily="18" charset="0"/>
              </a:rPr>
              <a:t>Dominick </a:t>
            </a:r>
            <a:r>
              <a:rPr lang="en-US" sz="1151" b="1" dirty="0" err="1">
                <a:latin typeface="Century Schoolbook" panose="02040604050505020304" pitchFamily="18" charset="0"/>
              </a:rPr>
              <a:t>DiSalvo</a:t>
            </a:r>
            <a:r>
              <a:rPr lang="en-US" sz="1151" dirty="0">
                <a:latin typeface="Century Schoolbook" panose="02040604050505020304" pitchFamily="18" charset="0"/>
              </a:rPr>
              <a:t>, Senior Director of Clinical Services, </a:t>
            </a:r>
            <a:r>
              <a:rPr lang="en-US" sz="1151" dirty="0" err="1">
                <a:latin typeface="Century Schoolbook" panose="02040604050505020304" pitchFamily="18" charset="0"/>
              </a:rPr>
              <a:t>KidsPeace</a:t>
            </a:r>
            <a:endParaRPr lang="en-US" sz="1151" dirty="0">
              <a:latin typeface="Century Schoolbook" panose="02040604050505020304" pitchFamily="18" charset="0"/>
            </a:endParaRPr>
          </a:p>
          <a:p>
            <a:pPr marL="117475" indent="-117475">
              <a:buFont typeface="Wingdings" panose="05000000000000000000" pitchFamily="2" charset="2"/>
              <a:buChar char="§"/>
            </a:pPr>
            <a:r>
              <a:rPr lang="en-US" sz="1151" b="1" dirty="0">
                <a:latin typeface="Century Schoolbook" panose="02040604050505020304" pitchFamily="18" charset="0"/>
              </a:rPr>
              <a:t>Cynthia Figueroa</a:t>
            </a:r>
            <a:r>
              <a:rPr lang="en-US" sz="1151" dirty="0">
                <a:latin typeface="Century Schoolbook" panose="02040604050505020304" pitchFamily="18" charset="0"/>
              </a:rPr>
              <a:t>, Deputy Mayor, Office of Children and Families, City of Philadelphia</a:t>
            </a:r>
          </a:p>
          <a:p>
            <a:pPr marL="117475" indent="-117475">
              <a:buFont typeface="Wingdings" panose="05000000000000000000" pitchFamily="2" charset="2"/>
              <a:buChar char="§"/>
            </a:pPr>
            <a:r>
              <a:rPr lang="en-US" sz="1151" b="1" dirty="0">
                <a:latin typeface="Century Schoolbook" panose="02040604050505020304" pitchFamily="18" charset="0"/>
              </a:rPr>
              <a:t>Steven </a:t>
            </a:r>
            <a:r>
              <a:rPr lang="en-US" sz="1151" b="1" dirty="0" err="1">
                <a:latin typeface="Century Schoolbook" panose="02040604050505020304" pitchFamily="18" charset="0"/>
              </a:rPr>
              <a:t>Guccini</a:t>
            </a:r>
            <a:r>
              <a:rPr lang="en-US" sz="1151" dirty="0">
                <a:latin typeface="Century Schoolbook" panose="02040604050505020304" pitchFamily="18" charset="0"/>
              </a:rPr>
              <a:t>, Commissioner, Pike County</a:t>
            </a:r>
          </a:p>
          <a:p>
            <a:pPr marL="117475" indent="-117475">
              <a:buFont typeface="Wingdings" panose="05000000000000000000" pitchFamily="2" charset="2"/>
              <a:buChar char="§"/>
            </a:pPr>
            <a:r>
              <a:rPr lang="en-US" sz="1151" b="1" dirty="0">
                <a:latin typeface="Century Schoolbook" panose="02040604050505020304" pitchFamily="18" charset="0"/>
              </a:rPr>
              <a:t>Helen Gym</a:t>
            </a:r>
            <a:r>
              <a:rPr lang="en-US" sz="1151" dirty="0">
                <a:latin typeface="Century Schoolbook" panose="02040604050505020304" pitchFamily="18" charset="0"/>
              </a:rPr>
              <a:t>, Councilwoman At-Large, Philadelphia City Council</a:t>
            </a:r>
          </a:p>
          <a:p>
            <a:pPr marL="117475" indent="-117475">
              <a:buFont typeface="Wingdings" panose="05000000000000000000" pitchFamily="2" charset="2"/>
              <a:buChar char="§"/>
            </a:pPr>
            <a:r>
              <a:rPr lang="en-US" sz="1151" b="1" dirty="0">
                <a:latin typeface="Century Schoolbook" panose="02040604050505020304" pitchFamily="18" charset="0"/>
              </a:rPr>
              <a:t>Rep. Kristine Howard</a:t>
            </a:r>
            <a:r>
              <a:rPr lang="en-US" sz="1151" dirty="0">
                <a:latin typeface="Century Schoolbook" panose="02040604050505020304" pitchFamily="18" charset="0"/>
              </a:rPr>
              <a:t>, House District 167</a:t>
            </a:r>
          </a:p>
          <a:p>
            <a:pPr marL="0" indent="0">
              <a:buNone/>
            </a:pPr>
            <a:endParaRPr lang="en-US" sz="1151" dirty="0">
              <a:latin typeface="Century Schoolbook" panose="02040604050505020304" pitchFamily="18" charset="0"/>
            </a:endParaRPr>
          </a:p>
          <a:p>
            <a:pPr marL="117475" indent="-117475">
              <a:buFont typeface="Wingdings" panose="05000000000000000000" pitchFamily="2" charset="2"/>
              <a:buChar char="§"/>
            </a:pPr>
            <a:r>
              <a:rPr lang="en-US" sz="1151" b="1" dirty="0">
                <a:latin typeface="Century Schoolbook" panose="02040604050505020304" pitchFamily="18" charset="0"/>
              </a:rPr>
              <a:t>Dan Jurman</a:t>
            </a:r>
            <a:r>
              <a:rPr lang="en-US" sz="1151" dirty="0">
                <a:latin typeface="Century Schoolbook" panose="02040604050505020304" pitchFamily="18" charset="0"/>
              </a:rPr>
              <a:t>, Executive Director, Office of Advocacy and Reform</a:t>
            </a:r>
          </a:p>
          <a:p>
            <a:pPr marL="117475" indent="-117475">
              <a:buFont typeface="Wingdings" panose="05000000000000000000" pitchFamily="2" charset="2"/>
              <a:buChar char="§"/>
            </a:pPr>
            <a:r>
              <a:rPr lang="en-US" sz="1151" b="1" dirty="0">
                <a:latin typeface="Century Schoolbook" panose="02040604050505020304" pitchFamily="18" charset="0"/>
              </a:rPr>
              <a:t>Sen. Scott Martin</a:t>
            </a:r>
            <a:r>
              <a:rPr lang="en-US" sz="1151" dirty="0">
                <a:latin typeface="Century Schoolbook" panose="02040604050505020304" pitchFamily="18" charset="0"/>
              </a:rPr>
              <a:t>, Senate District 13</a:t>
            </a:r>
          </a:p>
          <a:p>
            <a:pPr marL="117475" indent="-117475">
              <a:buFont typeface="Wingdings" panose="05000000000000000000" pitchFamily="2" charset="2"/>
              <a:buChar char="§"/>
            </a:pPr>
            <a:r>
              <a:rPr lang="en-US" sz="1151" b="1" dirty="0">
                <a:latin typeface="Century Schoolbook" panose="02040604050505020304" pitchFamily="18" charset="0"/>
              </a:rPr>
              <a:t>Haundray Muir</a:t>
            </a:r>
            <a:r>
              <a:rPr lang="en-US" sz="1151" dirty="0">
                <a:latin typeface="Century Schoolbook" panose="02040604050505020304" pitchFamily="18" charset="0"/>
              </a:rPr>
              <a:t>, Youth Member</a:t>
            </a:r>
          </a:p>
          <a:p>
            <a:pPr marL="117475" indent="-117475">
              <a:buFont typeface="Wingdings" panose="05000000000000000000" pitchFamily="2" charset="2"/>
              <a:buChar char="§"/>
            </a:pPr>
            <a:r>
              <a:rPr lang="en-US" sz="1151" b="1" dirty="0">
                <a:latin typeface="Century Schoolbook" panose="02040604050505020304" pitchFamily="18" charset="0"/>
              </a:rPr>
              <a:t>Michael Pennington</a:t>
            </a:r>
            <a:r>
              <a:rPr lang="en-US" sz="1151" dirty="0">
                <a:latin typeface="Century Schoolbook" panose="02040604050505020304" pitchFamily="18" charset="0"/>
              </a:rPr>
              <a:t>, Executive Director, Pennsylvania Commission on Crime and Delinquency</a:t>
            </a:r>
          </a:p>
          <a:p>
            <a:pPr marL="117475" indent="-117475">
              <a:buFont typeface="Wingdings" panose="05000000000000000000" pitchFamily="2" charset="2"/>
              <a:buChar char="§"/>
            </a:pPr>
            <a:r>
              <a:rPr lang="en-US" sz="1151" b="1" dirty="0">
                <a:latin typeface="Century Schoolbook" panose="02040604050505020304" pitchFamily="18" charset="0"/>
              </a:rPr>
              <a:t>Tara </a:t>
            </a:r>
            <a:r>
              <a:rPr lang="en-US" sz="1151" b="1" dirty="0" err="1">
                <a:latin typeface="Century Schoolbook" panose="02040604050505020304" pitchFamily="18" charset="0"/>
              </a:rPr>
              <a:t>Piechowicz</a:t>
            </a:r>
            <a:r>
              <a:rPr lang="en-US" sz="1151" dirty="0">
                <a:latin typeface="Century Schoolbook" panose="02040604050505020304" pitchFamily="18" charset="0"/>
              </a:rPr>
              <a:t>, Deputy Secretary of Policy and Planning, Office of Governor Tom Wolf</a:t>
            </a:r>
          </a:p>
          <a:p>
            <a:pPr marL="117475" indent="-117475">
              <a:buFont typeface="Wingdings" panose="05000000000000000000" pitchFamily="2" charset="2"/>
              <a:buChar char="§"/>
            </a:pPr>
            <a:r>
              <a:rPr lang="en-US" sz="1151" b="1" dirty="0">
                <a:latin typeface="Century Schoolbook" panose="02040604050505020304" pitchFamily="18" charset="0"/>
              </a:rPr>
              <a:t>Judge Douglas </a:t>
            </a:r>
            <a:r>
              <a:rPr lang="en-US" sz="1151" b="1" dirty="0" err="1">
                <a:latin typeface="Century Schoolbook" panose="02040604050505020304" pitchFamily="18" charset="0"/>
              </a:rPr>
              <a:t>Reichley</a:t>
            </a:r>
            <a:r>
              <a:rPr lang="en-US" sz="1151" dirty="0">
                <a:latin typeface="Century Schoolbook" panose="02040604050505020304" pitchFamily="18" charset="0"/>
              </a:rPr>
              <a:t>, Lehigh County Court of Common Pleas</a:t>
            </a:r>
          </a:p>
          <a:p>
            <a:pPr marL="117475" indent="-117475">
              <a:buFont typeface="Wingdings" panose="05000000000000000000" pitchFamily="2" charset="2"/>
              <a:buChar char="§"/>
            </a:pPr>
            <a:r>
              <a:rPr lang="en-US" sz="1151" b="1" dirty="0">
                <a:latin typeface="Century Schoolbook" panose="02040604050505020304" pitchFamily="18" charset="0"/>
              </a:rPr>
              <a:t>Jonathan Rubin</a:t>
            </a:r>
            <a:r>
              <a:rPr lang="en-US" sz="1151" dirty="0">
                <a:latin typeface="Century Schoolbook" panose="02040604050505020304" pitchFamily="18" charset="0"/>
              </a:rPr>
              <a:t>, Deputy Secretary, Office of Children, Youth, and Families, Pennsylvania Department of Human Services</a:t>
            </a:r>
          </a:p>
          <a:p>
            <a:pPr marL="117475" indent="-117475">
              <a:buFont typeface="Wingdings" panose="05000000000000000000" pitchFamily="2" charset="2"/>
              <a:buChar char="§"/>
            </a:pPr>
            <a:r>
              <a:rPr lang="en-US" sz="1151" b="1" dirty="0">
                <a:latin typeface="Century Schoolbook" panose="02040604050505020304" pitchFamily="18" charset="0"/>
              </a:rPr>
              <a:t>Tiffany Sizemore</a:t>
            </a:r>
            <a:r>
              <a:rPr lang="en-US" sz="1151" dirty="0">
                <a:latin typeface="Century Schoolbook" panose="02040604050505020304" pitchFamily="18" charset="0"/>
              </a:rPr>
              <a:t>, Assistant Professor of Clinical Legal Education, Duquesne University School of Law</a:t>
            </a:r>
          </a:p>
          <a:p>
            <a:pPr marL="117475" indent="-117475">
              <a:buFont typeface="Wingdings" panose="05000000000000000000" pitchFamily="2" charset="2"/>
              <a:buChar char="§"/>
            </a:pPr>
            <a:r>
              <a:rPr lang="en-US" sz="1151" b="1" dirty="0">
                <a:latin typeface="Century Schoolbook" panose="02040604050505020304" pitchFamily="18" charset="0"/>
              </a:rPr>
              <a:t>Richard Steele</a:t>
            </a:r>
            <a:r>
              <a:rPr lang="en-US" sz="1151" dirty="0">
                <a:latin typeface="Century Schoolbook" panose="02040604050505020304" pitchFamily="18" charset="0"/>
              </a:rPr>
              <a:t>, Executive Director, Pennsylvania Juvenile Court Judges’ Commission</a:t>
            </a:r>
          </a:p>
          <a:p>
            <a:pPr marL="117475" indent="-117475">
              <a:buFont typeface="Wingdings" panose="05000000000000000000" pitchFamily="2" charset="2"/>
              <a:buChar char="§"/>
            </a:pPr>
            <a:r>
              <a:rPr lang="en-US" sz="1151" b="1" dirty="0">
                <a:latin typeface="Century Schoolbook" panose="02040604050505020304" pitchFamily="18" charset="0"/>
              </a:rPr>
              <a:t>Matthew Stem</a:t>
            </a:r>
            <a:r>
              <a:rPr lang="en-US" sz="1151" dirty="0">
                <a:latin typeface="Century Schoolbook" panose="02040604050505020304" pitchFamily="18" charset="0"/>
              </a:rPr>
              <a:t>, Deputy Secretary, Office of Elementary and Secondary Education, Pennsylvania Department of Education</a:t>
            </a:r>
          </a:p>
          <a:p>
            <a:pPr marL="117475" indent="-117475">
              <a:buFont typeface="Wingdings" panose="05000000000000000000" pitchFamily="2" charset="2"/>
              <a:buChar char="§"/>
            </a:pPr>
            <a:r>
              <a:rPr lang="en-US" sz="1151" b="1" dirty="0">
                <a:latin typeface="Century Schoolbook" panose="02040604050505020304" pitchFamily="18" charset="0"/>
              </a:rPr>
              <a:t>Scott Talley</a:t>
            </a:r>
            <a:r>
              <a:rPr lang="en-US" sz="1151" dirty="0">
                <a:latin typeface="Century Schoolbook" panose="02040604050505020304" pitchFamily="18" charset="0"/>
              </a:rPr>
              <a:t>, Director, Office of Mental Health and Substance Abuse Services, Bureau of Children’s Behavioral Health Services, Pennsylvania Department of Human Services</a:t>
            </a:r>
          </a:p>
          <a:p>
            <a:pPr marL="117475" indent="-117475">
              <a:buFont typeface="Wingdings" panose="05000000000000000000" pitchFamily="2" charset="2"/>
              <a:buChar char="§"/>
            </a:pPr>
            <a:r>
              <a:rPr lang="en-US" sz="1151" b="1" dirty="0">
                <a:latin typeface="Century Schoolbook" panose="02040604050505020304" pitchFamily="18" charset="0"/>
              </a:rPr>
              <a:t>Joseph Werner</a:t>
            </a:r>
            <a:r>
              <a:rPr lang="en-US" sz="1151" dirty="0">
                <a:latin typeface="Century Schoolbook" panose="02040604050505020304" pitchFamily="18" charset="0"/>
              </a:rPr>
              <a:t>, School Social Worker, </a:t>
            </a:r>
            <a:r>
              <a:rPr lang="en-US" sz="1151" dirty="0" err="1">
                <a:latin typeface="Century Schoolbook" panose="02040604050505020304" pitchFamily="18" charset="0"/>
              </a:rPr>
              <a:t>Pennridge</a:t>
            </a:r>
            <a:r>
              <a:rPr lang="en-US" sz="1151" dirty="0">
                <a:latin typeface="Century Schoolbook" panose="02040604050505020304" pitchFamily="18" charset="0"/>
              </a:rPr>
              <a:t> School District</a:t>
            </a:r>
          </a:p>
          <a:p>
            <a:pPr marL="117475" indent="-117475">
              <a:buFont typeface="Wingdings" panose="05000000000000000000" pitchFamily="2" charset="2"/>
              <a:buChar char="§"/>
            </a:pPr>
            <a:r>
              <a:rPr lang="en-US" sz="1151" b="1" dirty="0">
                <a:latin typeface="Century Schoolbook" panose="02040604050505020304" pitchFamily="18" charset="0"/>
              </a:rPr>
              <a:t>Sen. Anthony H. Williams</a:t>
            </a:r>
            <a:r>
              <a:rPr lang="en-US" sz="1151" dirty="0">
                <a:latin typeface="Century Schoolbook" panose="02040604050505020304" pitchFamily="18" charset="0"/>
              </a:rPr>
              <a:t>, Senate District 8</a:t>
            </a:r>
          </a:p>
        </p:txBody>
      </p:sp>
    </p:spTree>
    <p:extLst>
      <p:ext uri="{BB962C8B-B14F-4D97-AF65-F5344CB8AC3E}">
        <p14:creationId xmlns:p14="http://schemas.microsoft.com/office/powerpoint/2010/main" val="8874466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371600"/>
          </a:xfrm>
        </p:spPr>
        <p:txBody>
          <a:bodyPr>
            <a:noAutofit/>
          </a:bodyPr>
          <a:lstStyle/>
          <a:p>
            <a:r>
              <a:rPr lang="en-US" dirty="0">
                <a:latin typeface="Century Schoolbook" panose="02040604050505020304" pitchFamily="18" charset="0"/>
                <a:cs typeface="Arial" panose="020B0604020202020204" pitchFamily="34" charset="0"/>
              </a:rPr>
              <a:t>Timeline and Process</a:t>
            </a:r>
          </a:p>
        </p:txBody>
      </p:sp>
      <p:sp>
        <p:nvSpPr>
          <p:cNvPr id="7" name="TextBox 8"/>
          <p:cNvSpPr txBox="1"/>
          <p:nvPr/>
        </p:nvSpPr>
        <p:spPr>
          <a:xfrm>
            <a:off x="6794956" y="3439180"/>
            <a:ext cx="1587044" cy="523220"/>
          </a:xfrm>
          <a:prstGeom prst="rect">
            <a:avLst/>
          </a:prstGeom>
          <a:noFill/>
          <a:ln w="19050">
            <a:noFill/>
          </a:ln>
        </p:spPr>
        <p:txBody>
          <a:bodyPr vert="horz" wrap="square" lIns="0" rIns="0" rtlCol="0">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r>
              <a:rPr lang="en-US" sz="1400" dirty="0">
                <a:solidFill>
                  <a:prstClr val="black"/>
                </a:solidFill>
                <a:latin typeface="Century Schoolbook" panose="02040604050505020304" pitchFamily="18" charset="0"/>
                <a:cs typeface="Arial" panose="020B0604020202020204" pitchFamily="34" charset="0"/>
              </a:rPr>
              <a:t>Stakeholder Engagement</a:t>
            </a:r>
          </a:p>
        </p:txBody>
      </p:sp>
      <p:sp>
        <p:nvSpPr>
          <p:cNvPr id="8" name="Left Arrow 7"/>
          <p:cNvSpPr/>
          <p:nvPr/>
        </p:nvSpPr>
        <p:spPr>
          <a:xfrm rot="16200000">
            <a:off x="6844113" y="4551389"/>
            <a:ext cx="1447801" cy="422222"/>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endParaRPr lang="en-US" dirty="0">
              <a:solidFill>
                <a:srgbClr val="FFFFFF"/>
              </a:solidFill>
            </a:endParaRPr>
          </a:p>
        </p:txBody>
      </p:sp>
      <p:sp>
        <p:nvSpPr>
          <p:cNvPr id="9" name="Left Arrow 8"/>
          <p:cNvSpPr/>
          <p:nvPr/>
        </p:nvSpPr>
        <p:spPr>
          <a:xfrm rot="5400000">
            <a:off x="6882215" y="2455891"/>
            <a:ext cx="1371598" cy="422222"/>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endParaRPr lang="en-US" dirty="0">
              <a:solidFill>
                <a:srgbClr val="FFFFFF"/>
              </a:solidFill>
            </a:endParaRPr>
          </a:p>
        </p:txBody>
      </p:sp>
      <p:graphicFrame>
        <p:nvGraphicFramePr>
          <p:cNvPr id="13" name="Content Placeholder 5"/>
          <p:cNvGraphicFramePr>
            <a:graphicFrameLocks/>
          </p:cNvGraphicFramePr>
          <p:nvPr>
            <p:extLst>
              <p:ext uri="{D42A27DB-BD31-4B8C-83A1-F6EECF244321}">
                <p14:modId xmlns:p14="http://schemas.microsoft.com/office/powerpoint/2010/main" val="3267558988"/>
              </p:ext>
            </p:extLst>
          </p:nvPr>
        </p:nvGraphicFramePr>
        <p:xfrm>
          <a:off x="762000" y="1654147"/>
          <a:ext cx="5791200" cy="4365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8642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nchorCtr="0">
            <a:noAutofit/>
          </a:bodyPr>
          <a:lstStyle/>
          <a:p>
            <a:r>
              <a:rPr lang="en-US" sz="4000" dirty="0">
                <a:latin typeface="Century Schoolbook" panose="02040604050505020304" pitchFamily="18" charset="0"/>
                <a:cs typeface="Arial" panose="020B0604020202020204" pitchFamily="34" charset="0"/>
              </a:rPr>
              <a:t>Key Data Findings</a:t>
            </a:r>
          </a:p>
        </p:txBody>
      </p:sp>
      <p:sp>
        <p:nvSpPr>
          <p:cNvPr id="3" name="Content Placeholder 2">
            <a:extLst>
              <a:ext uri="{FF2B5EF4-FFF2-40B4-BE49-F238E27FC236}">
                <a16:creationId xmlns:a16="http://schemas.microsoft.com/office/drawing/2014/main" id="{31BC9D03-FFE5-4B75-AE18-4A036AB66EDE}"/>
              </a:ext>
            </a:extLst>
          </p:cNvPr>
          <p:cNvSpPr>
            <a:spLocks noGrp="1"/>
          </p:cNvSpPr>
          <p:nvPr>
            <p:ph idx="1"/>
          </p:nvPr>
        </p:nvSpPr>
        <p:spPr>
          <a:xfrm>
            <a:off x="457200" y="1600200"/>
            <a:ext cx="8229600" cy="5186008"/>
          </a:xfrm>
        </p:spPr>
        <p:txBody>
          <a:bodyPr>
            <a:normAutofit/>
          </a:bodyPr>
          <a:lstStyle/>
          <a:p>
            <a:pPr>
              <a:lnSpc>
                <a:spcPct val="120000"/>
              </a:lnSpc>
            </a:pPr>
            <a:r>
              <a:rPr lang="en-US" sz="2500" dirty="0">
                <a:latin typeface="Century Schoolbook" panose="02040604050505020304" pitchFamily="18" charset="0"/>
              </a:rPr>
              <a:t>Research shows over-involving kids in the juvenile justice system can lead to worse outcomes.</a:t>
            </a:r>
          </a:p>
          <a:p>
            <a:pPr>
              <a:lnSpc>
                <a:spcPct val="120000"/>
              </a:lnSpc>
            </a:pPr>
            <a:r>
              <a:rPr lang="en-US" sz="2500" dirty="0">
                <a:latin typeface="Century Schoolbook" panose="02040604050505020304" pitchFamily="18" charset="0"/>
              </a:rPr>
              <a:t>Most youth enter the juvenile justice system for low-level offenses and score as low risk to reoffend. </a:t>
            </a:r>
          </a:p>
          <a:p>
            <a:pPr>
              <a:lnSpc>
                <a:spcPct val="120000"/>
              </a:lnSpc>
            </a:pPr>
            <a:r>
              <a:rPr lang="en-US" sz="2500" dirty="0">
                <a:latin typeface="Century Schoolbook" panose="02040604050505020304" pitchFamily="18" charset="0"/>
              </a:rPr>
              <a:t>Yet a majority are not diverted from court.</a:t>
            </a:r>
          </a:p>
          <a:p>
            <a:pPr lvl="1">
              <a:lnSpc>
                <a:spcPct val="120000"/>
              </a:lnSpc>
            </a:pPr>
            <a:r>
              <a:rPr lang="en-US" sz="2000" dirty="0">
                <a:latin typeface="Century Schoolbook" panose="02040604050505020304" pitchFamily="18" charset="0"/>
              </a:rPr>
              <a:t>Diversion from court is more than 80% successful</a:t>
            </a:r>
          </a:p>
          <a:p>
            <a:pPr>
              <a:lnSpc>
                <a:spcPct val="120000"/>
              </a:lnSpc>
            </a:pPr>
            <a:endParaRPr lang="en-US" sz="2000" dirty="0">
              <a:latin typeface="Century Schoolbook" panose="02040604050505020304" pitchFamily="18" charset="0"/>
            </a:endParaRPr>
          </a:p>
        </p:txBody>
      </p:sp>
      <p:sp>
        <p:nvSpPr>
          <p:cNvPr id="5" name="Content Placeholder 2">
            <a:extLst>
              <a:ext uri="{FF2B5EF4-FFF2-40B4-BE49-F238E27FC236}">
                <a16:creationId xmlns:a16="http://schemas.microsoft.com/office/drawing/2014/main" id="{9A5509E4-A107-46DF-9C63-779DA01C830F}"/>
              </a:ext>
            </a:extLst>
          </p:cNvPr>
          <p:cNvSpPr txBox="1">
            <a:spLocks/>
          </p:cNvSpPr>
          <p:nvPr/>
        </p:nvSpPr>
        <p:spPr>
          <a:xfrm>
            <a:off x="457200" y="1619697"/>
            <a:ext cx="8229600" cy="495462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Century Schoolbook" panose="02040604050505020304" pitchFamily="18" charset="0"/>
              <a:ea typeface="ＭＳ Ｐゴシック"/>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entury Schoolbook" panose="02040604050505020304" pitchFamily="18" charset="0"/>
              <a:ea typeface="ＭＳ Ｐゴシック"/>
              <a:cs typeface="+mn-cs"/>
            </a:endParaRPr>
          </a:p>
        </p:txBody>
      </p:sp>
    </p:spTree>
    <p:extLst>
      <p:ext uri="{BB962C8B-B14F-4D97-AF65-F5344CB8AC3E}">
        <p14:creationId xmlns:p14="http://schemas.microsoft.com/office/powerpoint/2010/main" val="92344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F8D0-7B0E-4B97-BB7F-880DF55F0A38}"/>
              </a:ext>
            </a:extLst>
          </p:cNvPr>
          <p:cNvSpPr>
            <a:spLocks noGrp="1"/>
          </p:cNvSpPr>
          <p:nvPr>
            <p:ph type="title"/>
          </p:nvPr>
        </p:nvSpPr>
        <p:spPr>
          <a:xfrm>
            <a:off x="685800" y="685800"/>
            <a:ext cx="7772400" cy="533400"/>
          </a:xfrm>
        </p:spPr>
        <p:txBody>
          <a:bodyPr anchor="t" anchorCtr="0"/>
          <a:lstStyle/>
          <a:p>
            <a:r>
              <a:rPr lang="en-US" sz="2200" dirty="0"/>
              <a:t>Pennsylvania school law enforcement referral and arrest rates higher than neighboring states</a:t>
            </a:r>
          </a:p>
        </p:txBody>
      </p:sp>
      <p:sp>
        <p:nvSpPr>
          <p:cNvPr id="5" name="Rectangle 4">
            <a:extLst>
              <a:ext uri="{FF2B5EF4-FFF2-40B4-BE49-F238E27FC236}">
                <a16:creationId xmlns:a16="http://schemas.microsoft.com/office/drawing/2014/main" id="{0A1813F9-EE5B-4E70-8A35-BE6A26388B1A}"/>
              </a:ext>
            </a:extLst>
          </p:cNvPr>
          <p:cNvSpPr/>
          <p:nvPr/>
        </p:nvSpPr>
        <p:spPr>
          <a:xfrm>
            <a:off x="685801" y="6336642"/>
            <a:ext cx="777239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mn-cs"/>
              </a:rPr>
              <a:t>Note: The 2015-2016 school year is the most recent data available</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mn-cs"/>
              </a:rPr>
              <a:t>.</a:t>
            </a:r>
            <a:endParaRPr kumimoji="0" lang="en-US"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graphicFrame>
        <p:nvGraphicFramePr>
          <p:cNvPr id="11" name="Chart 10">
            <a:extLst>
              <a:ext uri="{FF2B5EF4-FFF2-40B4-BE49-F238E27FC236}">
                <a16:creationId xmlns:a16="http://schemas.microsoft.com/office/drawing/2014/main" id="{D7628AFF-DB1A-4F75-895B-6E987D66BF5E}"/>
              </a:ext>
            </a:extLst>
          </p:cNvPr>
          <p:cNvGraphicFramePr>
            <a:graphicFrameLocks/>
          </p:cNvGraphicFramePr>
          <p:nvPr/>
        </p:nvGraphicFramePr>
        <p:xfrm>
          <a:off x="685802" y="1624586"/>
          <a:ext cx="7772398" cy="4441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26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C824-A8C5-4719-8042-7947E760900F}"/>
              </a:ext>
            </a:extLst>
          </p:cNvPr>
          <p:cNvSpPr>
            <a:spLocks noGrp="1"/>
          </p:cNvSpPr>
          <p:nvPr>
            <p:ph type="title"/>
          </p:nvPr>
        </p:nvSpPr>
        <p:spPr>
          <a:xfrm>
            <a:off x="685800" y="685800"/>
            <a:ext cx="7772400" cy="533400"/>
          </a:xfrm>
        </p:spPr>
        <p:txBody>
          <a:bodyPr anchor="t" anchorCtr="0"/>
          <a:lstStyle/>
          <a:p>
            <a:r>
              <a:rPr lang="en-US" sz="2200" dirty="0"/>
              <a:t>Fighting, tobacco or drug incidents, and disorderly conduct are the top school infractions referred to law enforcement</a:t>
            </a:r>
          </a:p>
        </p:txBody>
      </p:sp>
      <p:graphicFrame>
        <p:nvGraphicFramePr>
          <p:cNvPr id="4" name="Table 3">
            <a:extLst>
              <a:ext uri="{FF2B5EF4-FFF2-40B4-BE49-F238E27FC236}">
                <a16:creationId xmlns:a16="http://schemas.microsoft.com/office/drawing/2014/main" id="{AAEBC008-C68F-458B-86FE-C06B878B72BE}"/>
              </a:ext>
            </a:extLst>
          </p:cNvPr>
          <p:cNvGraphicFramePr>
            <a:graphicFrameLocks noGrp="1"/>
          </p:cNvGraphicFramePr>
          <p:nvPr/>
        </p:nvGraphicFramePr>
        <p:xfrm>
          <a:off x="1540944" y="1744218"/>
          <a:ext cx="6062111" cy="4022036"/>
        </p:xfrm>
        <a:graphic>
          <a:graphicData uri="http://schemas.openxmlformats.org/drawingml/2006/table">
            <a:tbl>
              <a:tblPr/>
              <a:tblGrid>
                <a:gridCol w="791674">
                  <a:extLst>
                    <a:ext uri="{9D8B030D-6E8A-4147-A177-3AD203B41FA5}">
                      <a16:colId xmlns:a16="http://schemas.microsoft.com/office/drawing/2014/main" val="3920574678"/>
                    </a:ext>
                  </a:extLst>
                </a:gridCol>
                <a:gridCol w="3653198">
                  <a:extLst>
                    <a:ext uri="{9D8B030D-6E8A-4147-A177-3AD203B41FA5}">
                      <a16:colId xmlns:a16="http://schemas.microsoft.com/office/drawing/2014/main" val="589913919"/>
                    </a:ext>
                  </a:extLst>
                </a:gridCol>
                <a:gridCol w="1617239">
                  <a:extLst>
                    <a:ext uri="{9D8B030D-6E8A-4147-A177-3AD203B41FA5}">
                      <a16:colId xmlns:a16="http://schemas.microsoft.com/office/drawing/2014/main" val="3566631566"/>
                    </a:ext>
                  </a:extLst>
                </a:gridCol>
              </a:tblGrid>
              <a:tr h="410321">
                <a:tc>
                  <a:txBody>
                    <a:bodyPr/>
                    <a:lstStyle/>
                    <a:p>
                      <a:pPr algn="ctr" fontAlgn="ctr"/>
                      <a:r>
                        <a:rPr lang="en-US" sz="1400" b="1" i="0" u="none" strike="noStrike" dirty="0">
                          <a:solidFill>
                            <a:srgbClr val="FFFFFF"/>
                          </a:solidFill>
                          <a:effectLst/>
                          <a:latin typeface="Arial" panose="020B0604020202020204" pitchFamily="34" charset="0"/>
                        </a:rPr>
                        <a:t>Rank</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D2D8A"/>
                    </a:solidFill>
                  </a:tcPr>
                </a:tc>
                <a:tc>
                  <a:txBody>
                    <a:bodyPr/>
                    <a:lstStyle/>
                    <a:p>
                      <a:pPr algn="ctr" fontAlgn="b"/>
                      <a:r>
                        <a:rPr lang="en-US" sz="1400" b="1" i="0" u="none" strike="noStrike" dirty="0">
                          <a:solidFill>
                            <a:srgbClr val="FFFFFF"/>
                          </a:solidFill>
                          <a:effectLst/>
                          <a:latin typeface="Arial" panose="020B0604020202020204" pitchFamily="34" charset="0"/>
                        </a:rPr>
                        <a:t>Top 10 Infractions (2019): </a:t>
                      </a:r>
                    </a:p>
                    <a:p>
                      <a:pPr algn="ctr" fontAlgn="b"/>
                      <a:r>
                        <a:rPr lang="en-US" sz="1400" b="1" i="0" u="none" strike="noStrike" dirty="0">
                          <a:solidFill>
                            <a:srgbClr val="FFFFFF"/>
                          </a:solidFill>
                          <a:effectLst/>
                          <a:latin typeface="Arial" panose="020B0604020202020204" pitchFamily="34" charset="0"/>
                        </a:rPr>
                        <a:t>Law Enforcement (LE) Notification</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D2D8A"/>
                    </a:solidFill>
                  </a:tcPr>
                </a:tc>
                <a:tc>
                  <a:txBody>
                    <a:bodyPr/>
                    <a:lstStyle/>
                    <a:p>
                      <a:pPr algn="ctr" fontAlgn="b"/>
                      <a:r>
                        <a:rPr lang="en-US" sz="1400" b="1" i="0" u="none" strike="noStrike" dirty="0">
                          <a:solidFill>
                            <a:srgbClr val="FFFFFF"/>
                          </a:solidFill>
                          <a:effectLst/>
                          <a:latin typeface="Arial" panose="020B0604020202020204" pitchFamily="34" charset="0"/>
                        </a:rPr>
                        <a:t>% of LE Notifications</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D2D8A"/>
                    </a:solidFill>
                  </a:tcPr>
                </a:tc>
                <a:extLst>
                  <a:ext uri="{0D108BD9-81ED-4DB2-BD59-A6C34878D82A}">
                    <a16:rowId xmlns:a16="http://schemas.microsoft.com/office/drawing/2014/main" val="1962523350"/>
                  </a:ext>
                </a:extLst>
              </a:tr>
              <a:tr h="327130">
                <a:tc>
                  <a:txBody>
                    <a:bodyPr/>
                    <a:lstStyle/>
                    <a:p>
                      <a:pPr algn="ctr" fontAlgn="b"/>
                      <a:r>
                        <a:rPr lang="en-US" sz="1400" b="0" i="0" u="none" strike="noStrike" dirty="0">
                          <a:solidFill>
                            <a:srgbClr val="000000"/>
                          </a:solidFill>
                          <a:effectLst/>
                          <a:latin typeface="Arial" panose="020B0604020202020204" pitchFamily="34" charset="0"/>
                        </a:rPr>
                        <a:t>1</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l" fontAlgn="t"/>
                      <a:r>
                        <a:rPr lang="en-US" sz="1400" b="0" i="0" u="none" strike="noStrike" dirty="0">
                          <a:solidFill>
                            <a:srgbClr val="000000"/>
                          </a:solidFill>
                          <a:effectLst/>
                          <a:latin typeface="Arial" panose="020B0604020202020204" pitchFamily="34" charset="0"/>
                        </a:rPr>
                        <a:t>Fighting</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400" b="0" i="0" u="none" strike="noStrike" dirty="0">
                          <a:solidFill>
                            <a:srgbClr val="000000"/>
                          </a:solidFill>
                          <a:effectLst/>
                          <a:latin typeface="Arial" panose="020B0604020202020204" pitchFamily="34" charset="0"/>
                        </a:rPr>
                        <a:t>20%</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2730947678"/>
                  </a:ext>
                </a:extLst>
              </a:tr>
              <a:tr h="327130">
                <a:tc>
                  <a:txBody>
                    <a:bodyPr/>
                    <a:lstStyle/>
                    <a:p>
                      <a:pPr algn="ctr" fontAlgn="b"/>
                      <a:r>
                        <a:rPr lang="en-US" sz="1400" b="0" i="0" u="none" strike="noStrike">
                          <a:solidFill>
                            <a:srgbClr val="000000"/>
                          </a:solidFill>
                          <a:effectLst/>
                          <a:latin typeface="Arial" panose="020B0604020202020204" pitchFamily="34" charset="0"/>
                        </a:rPr>
                        <a:t>2</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l" fontAlgn="t"/>
                      <a:r>
                        <a:rPr lang="en-US" sz="1400" b="0" i="0" u="none" strike="noStrike" dirty="0">
                          <a:solidFill>
                            <a:srgbClr val="000000"/>
                          </a:solidFill>
                          <a:effectLst/>
                          <a:latin typeface="Arial" panose="020B0604020202020204" pitchFamily="34" charset="0"/>
                        </a:rPr>
                        <a:t>Possession/Use or Sale of Tobacco or Vaping</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Arial" panose="020B0604020202020204" pitchFamily="34" charset="0"/>
                        </a:rPr>
                        <a:t>10%</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extLst>
                  <a:ext uri="{0D108BD9-81ED-4DB2-BD59-A6C34878D82A}">
                    <a16:rowId xmlns:a16="http://schemas.microsoft.com/office/drawing/2014/main" val="1765341176"/>
                  </a:ext>
                </a:extLst>
              </a:tr>
              <a:tr h="327130">
                <a:tc>
                  <a:txBody>
                    <a:bodyPr/>
                    <a:lstStyle/>
                    <a:p>
                      <a:pPr algn="ctr" fontAlgn="b"/>
                      <a:r>
                        <a:rPr lang="en-US" sz="1400" b="0" i="0" u="none" strike="noStrike">
                          <a:solidFill>
                            <a:srgbClr val="000000"/>
                          </a:solidFill>
                          <a:effectLst/>
                          <a:latin typeface="Arial" panose="020B0604020202020204" pitchFamily="34" charset="0"/>
                        </a:rPr>
                        <a:t>3</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l" fontAlgn="t"/>
                      <a:r>
                        <a:rPr lang="en-US" sz="1400" b="0" i="0" u="none" strike="noStrike" dirty="0">
                          <a:solidFill>
                            <a:srgbClr val="000000"/>
                          </a:solidFill>
                          <a:effectLst/>
                          <a:latin typeface="Arial" panose="020B0604020202020204" pitchFamily="34" charset="0"/>
                        </a:rPr>
                        <a:t>Possession/Use of a Controlled Substance</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400" b="0" i="0" u="none" strike="noStrike" dirty="0">
                          <a:solidFill>
                            <a:srgbClr val="000000"/>
                          </a:solidFill>
                          <a:effectLst/>
                          <a:latin typeface="Arial" panose="020B0604020202020204" pitchFamily="34" charset="0"/>
                        </a:rPr>
                        <a:t>10%</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864902686"/>
                  </a:ext>
                </a:extLst>
              </a:tr>
              <a:tr h="327130">
                <a:tc>
                  <a:txBody>
                    <a:bodyPr/>
                    <a:lstStyle/>
                    <a:p>
                      <a:pPr algn="ctr" fontAlgn="b"/>
                      <a:r>
                        <a:rPr lang="en-US" sz="1400" b="0" i="0" u="none" strike="noStrike">
                          <a:solidFill>
                            <a:srgbClr val="000000"/>
                          </a:solidFill>
                          <a:effectLst/>
                          <a:latin typeface="Arial" panose="020B0604020202020204" pitchFamily="34" charset="0"/>
                        </a:rPr>
                        <a:t>4</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l" fontAlgn="t"/>
                      <a:r>
                        <a:rPr lang="en-US" sz="1400" b="0" i="0" u="none" strike="noStrike" dirty="0">
                          <a:solidFill>
                            <a:srgbClr val="000000"/>
                          </a:solidFill>
                          <a:effectLst/>
                          <a:latin typeface="Arial" panose="020B0604020202020204" pitchFamily="34" charset="0"/>
                        </a:rPr>
                        <a:t>Disorderly Conduct</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Arial" panose="020B0604020202020204" pitchFamily="34" charset="0"/>
                        </a:rPr>
                        <a:t>9%</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extLst>
                  <a:ext uri="{0D108BD9-81ED-4DB2-BD59-A6C34878D82A}">
                    <a16:rowId xmlns:a16="http://schemas.microsoft.com/office/drawing/2014/main" val="64364115"/>
                  </a:ext>
                </a:extLst>
              </a:tr>
              <a:tr h="327130">
                <a:tc>
                  <a:txBody>
                    <a:bodyPr/>
                    <a:lstStyle/>
                    <a:p>
                      <a:pPr algn="ctr" fontAlgn="b"/>
                      <a:r>
                        <a:rPr lang="en-US" sz="1400" b="0" i="0" u="none" strike="noStrike">
                          <a:solidFill>
                            <a:srgbClr val="000000"/>
                          </a:solidFill>
                          <a:effectLst/>
                          <a:latin typeface="Arial" panose="020B0604020202020204" pitchFamily="34" charset="0"/>
                        </a:rPr>
                        <a:t>5</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l" fontAlgn="t"/>
                      <a:r>
                        <a:rPr lang="en-US" sz="1400" b="0" i="0" u="none" strike="noStrike" dirty="0">
                          <a:solidFill>
                            <a:srgbClr val="000000"/>
                          </a:solidFill>
                          <a:effectLst/>
                          <a:latin typeface="Arial" panose="020B0604020202020204" pitchFamily="34" charset="0"/>
                        </a:rPr>
                        <a:t>Simple Assault on Student</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400" b="0" i="0" u="none" strike="noStrike" dirty="0">
                          <a:solidFill>
                            <a:srgbClr val="000000"/>
                          </a:solidFill>
                          <a:effectLst/>
                          <a:latin typeface="Arial" panose="020B0604020202020204" pitchFamily="34" charset="0"/>
                        </a:rPr>
                        <a:t>8%</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4072794088"/>
                  </a:ext>
                </a:extLst>
              </a:tr>
              <a:tr h="327130">
                <a:tc>
                  <a:txBody>
                    <a:bodyPr/>
                    <a:lstStyle/>
                    <a:p>
                      <a:pPr algn="ctr" fontAlgn="b"/>
                      <a:r>
                        <a:rPr lang="en-US" sz="1400" b="0" i="0" u="none" strike="noStrike">
                          <a:solidFill>
                            <a:srgbClr val="000000"/>
                          </a:solidFill>
                          <a:effectLst/>
                          <a:latin typeface="Arial" panose="020B0604020202020204" pitchFamily="34" charset="0"/>
                        </a:rPr>
                        <a:t>6</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l" fontAlgn="t"/>
                      <a:r>
                        <a:rPr lang="en-US" sz="1400" b="0" i="0" u="none" strike="noStrike" dirty="0">
                          <a:solidFill>
                            <a:srgbClr val="000000"/>
                          </a:solidFill>
                          <a:effectLst/>
                          <a:latin typeface="Arial" panose="020B0604020202020204" pitchFamily="34" charset="0"/>
                        </a:rPr>
                        <a:t>Student Code of Conduct</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Arial" panose="020B0604020202020204" pitchFamily="34" charset="0"/>
                        </a:rPr>
                        <a:t>7%</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extLst>
                  <a:ext uri="{0D108BD9-81ED-4DB2-BD59-A6C34878D82A}">
                    <a16:rowId xmlns:a16="http://schemas.microsoft.com/office/drawing/2014/main" val="1482910155"/>
                  </a:ext>
                </a:extLst>
              </a:tr>
              <a:tr h="327130">
                <a:tc>
                  <a:txBody>
                    <a:bodyPr/>
                    <a:lstStyle/>
                    <a:p>
                      <a:pPr algn="ctr" fontAlgn="b"/>
                      <a:r>
                        <a:rPr lang="en-US" sz="1400" b="0" i="0" u="none" strike="noStrike" dirty="0">
                          <a:solidFill>
                            <a:srgbClr val="000000"/>
                          </a:solidFill>
                          <a:effectLst/>
                          <a:latin typeface="Arial" panose="020B0604020202020204" pitchFamily="34" charset="0"/>
                        </a:rPr>
                        <a:t>7</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l" fontAlgn="t"/>
                      <a:r>
                        <a:rPr lang="en-US" sz="1400" b="0" i="0" u="none" strike="noStrike" dirty="0">
                          <a:solidFill>
                            <a:srgbClr val="000000"/>
                          </a:solidFill>
                          <a:effectLst/>
                          <a:latin typeface="Arial" panose="020B0604020202020204" pitchFamily="34" charset="0"/>
                        </a:rPr>
                        <a:t>All Other Forms of Harassment/Intimidation</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400" b="0" i="0" u="none" strike="noStrike" dirty="0">
                          <a:solidFill>
                            <a:srgbClr val="000000"/>
                          </a:solidFill>
                          <a:effectLst/>
                          <a:latin typeface="Arial" panose="020B0604020202020204" pitchFamily="34" charset="0"/>
                        </a:rPr>
                        <a:t>4%</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974546893"/>
                  </a:ext>
                </a:extLst>
              </a:tr>
              <a:tr h="327130">
                <a:tc>
                  <a:txBody>
                    <a:bodyPr/>
                    <a:lstStyle/>
                    <a:p>
                      <a:pPr algn="ctr" fontAlgn="b"/>
                      <a:r>
                        <a:rPr lang="en-US" sz="1400" b="0" i="0" u="none" strike="noStrike" dirty="0">
                          <a:solidFill>
                            <a:srgbClr val="000000"/>
                          </a:solidFill>
                          <a:effectLst/>
                          <a:latin typeface="Arial" panose="020B0604020202020204" pitchFamily="34" charset="0"/>
                        </a:rPr>
                        <a:t>8</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l" fontAlgn="t"/>
                      <a:r>
                        <a:rPr lang="en-US" sz="1400" b="0" i="0" u="none" strike="noStrike" dirty="0">
                          <a:solidFill>
                            <a:srgbClr val="000000"/>
                          </a:solidFill>
                          <a:effectLst/>
                          <a:latin typeface="Arial" panose="020B0604020202020204" pitchFamily="34" charset="0"/>
                        </a:rPr>
                        <a:t>Threatening School Official/Student</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Arial" panose="020B0604020202020204" pitchFamily="34" charset="0"/>
                        </a:rPr>
                        <a:t>4%</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extLst>
                  <a:ext uri="{0D108BD9-81ED-4DB2-BD59-A6C34878D82A}">
                    <a16:rowId xmlns:a16="http://schemas.microsoft.com/office/drawing/2014/main" val="256795045"/>
                  </a:ext>
                </a:extLst>
              </a:tr>
              <a:tr h="327130">
                <a:tc>
                  <a:txBody>
                    <a:bodyPr/>
                    <a:lstStyle/>
                    <a:p>
                      <a:pPr algn="ctr" fontAlgn="b"/>
                      <a:r>
                        <a:rPr lang="en-US" sz="1400" b="0" i="0" u="none" strike="noStrike" dirty="0">
                          <a:solidFill>
                            <a:srgbClr val="000000"/>
                          </a:solidFill>
                          <a:effectLst/>
                          <a:latin typeface="Arial" panose="020B0604020202020204" pitchFamily="34" charset="0"/>
                        </a:rPr>
                        <a:t>9</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l" fontAlgn="t"/>
                      <a:r>
                        <a:rPr lang="en-US" sz="1400" b="0" i="0" u="none" strike="noStrike" dirty="0">
                          <a:solidFill>
                            <a:srgbClr val="000000"/>
                          </a:solidFill>
                          <a:effectLst/>
                          <a:latin typeface="Arial" panose="020B0604020202020204" pitchFamily="34" charset="0"/>
                        </a:rPr>
                        <a:t>Possession of Knife</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400" b="0" i="0" u="none" strike="noStrike">
                          <a:solidFill>
                            <a:srgbClr val="000000"/>
                          </a:solidFill>
                          <a:effectLst/>
                          <a:latin typeface="Arial" panose="020B0604020202020204" pitchFamily="34" charset="0"/>
                        </a:rPr>
                        <a:t>4%</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1161451584"/>
                  </a:ext>
                </a:extLst>
              </a:tr>
              <a:tr h="321992">
                <a:tc>
                  <a:txBody>
                    <a:bodyPr/>
                    <a:lstStyle/>
                    <a:p>
                      <a:pPr algn="ctr" fontAlgn="b"/>
                      <a:r>
                        <a:rPr lang="en-US" sz="1400" b="0" i="0" u="none" strike="noStrike" dirty="0">
                          <a:solidFill>
                            <a:srgbClr val="000000"/>
                          </a:solidFill>
                          <a:effectLst/>
                          <a:latin typeface="Arial" panose="020B0604020202020204" pitchFamily="34" charset="0"/>
                        </a:rPr>
                        <a:t>10</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l" fontAlgn="t"/>
                      <a:r>
                        <a:rPr lang="en-US" sz="1400" b="0" i="0" u="none" strike="noStrike" dirty="0">
                          <a:solidFill>
                            <a:srgbClr val="000000"/>
                          </a:solidFill>
                          <a:effectLst/>
                          <a:latin typeface="Arial" panose="020B0604020202020204" pitchFamily="34" charset="0"/>
                        </a:rPr>
                        <a:t>Sale/Possession/Use or Under the Influence</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tc>
                  <a:txBody>
                    <a:bodyPr/>
                    <a:lstStyle/>
                    <a:p>
                      <a:pPr algn="ctr" fontAlgn="ctr"/>
                      <a:r>
                        <a:rPr lang="en-US" sz="1400" b="0" i="0" u="none" strike="noStrike" dirty="0">
                          <a:solidFill>
                            <a:srgbClr val="000000"/>
                          </a:solidFill>
                          <a:effectLst/>
                          <a:latin typeface="Arial" panose="020B0604020202020204" pitchFamily="34" charset="0"/>
                        </a:rPr>
                        <a:t>2%</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DEDED"/>
                    </a:solidFill>
                  </a:tcPr>
                </a:tc>
                <a:extLst>
                  <a:ext uri="{0D108BD9-81ED-4DB2-BD59-A6C34878D82A}">
                    <a16:rowId xmlns:a16="http://schemas.microsoft.com/office/drawing/2014/main" val="3226279678"/>
                  </a:ext>
                </a:extLst>
              </a:tr>
              <a:tr h="318052">
                <a:tc>
                  <a:txBody>
                    <a:bodyPr/>
                    <a:lstStyle/>
                    <a:p>
                      <a:pPr algn="l" fontAlgn="b"/>
                      <a:endParaRPr lang="en-US" sz="1400" b="1" i="0" u="none" strike="noStrike" dirty="0">
                        <a:solidFill>
                          <a:srgbClr val="000000"/>
                        </a:solidFill>
                        <a:effectLst/>
                        <a:latin typeface="Arial" panose="020B0604020202020204" pitchFamily="34" charset="0"/>
                      </a:endParaRP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l" fontAlgn="t"/>
                      <a:r>
                        <a:rPr lang="en-US" sz="1400" b="1" i="0" u="none" strike="noStrike" dirty="0">
                          <a:solidFill>
                            <a:srgbClr val="000000"/>
                          </a:solidFill>
                          <a:effectLst/>
                          <a:latin typeface="Arial" panose="020B0604020202020204" pitchFamily="34" charset="0"/>
                        </a:rPr>
                        <a:t>Total</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tc>
                  <a:txBody>
                    <a:bodyPr/>
                    <a:lstStyle/>
                    <a:p>
                      <a:pPr algn="ctr" fontAlgn="ctr"/>
                      <a:r>
                        <a:rPr lang="en-US" sz="1400" b="1" i="0" u="none" strike="noStrike" dirty="0">
                          <a:solidFill>
                            <a:srgbClr val="000000"/>
                          </a:solidFill>
                          <a:effectLst/>
                          <a:latin typeface="Arial" panose="020B0604020202020204" pitchFamily="34" charset="0"/>
                        </a:rPr>
                        <a:t>78% (100%)</a:t>
                      </a:r>
                    </a:p>
                  </a:txBody>
                  <a:tcPr marL="11102" marR="11102" marT="11102"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BDBDB"/>
                    </a:solidFill>
                  </a:tcPr>
                </a:tc>
                <a:extLst>
                  <a:ext uri="{0D108BD9-81ED-4DB2-BD59-A6C34878D82A}">
                    <a16:rowId xmlns:a16="http://schemas.microsoft.com/office/drawing/2014/main" val="2195169228"/>
                  </a:ext>
                </a:extLst>
              </a:tr>
            </a:tbl>
          </a:graphicData>
        </a:graphic>
      </p:graphicFrame>
      <p:sp>
        <p:nvSpPr>
          <p:cNvPr id="5" name="Rectangle 4">
            <a:extLst>
              <a:ext uri="{FF2B5EF4-FFF2-40B4-BE49-F238E27FC236}">
                <a16:creationId xmlns:a16="http://schemas.microsoft.com/office/drawing/2014/main" id="{0A1813F9-EE5B-4E70-8A35-BE6A26388B1A}"/>
              </a:ext>
            </a:extLst>
          </p:cNvPr>
          <p:cNvSpPr/>
          <p:nvPr/>
        </p:nvSpPr>
        <p:spPr>
          <a:xfrm>
            <a:off x="685801" y="6400800"/>
            <a:ext cx="777239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Source: Pennsylvania Department of Education</a:t>
            </a:r>
          </a:p>
        </p:txBody>
      </p:sp>
    </p:spTree>
    <p:extLst>
      <p:ext uri="{BB962C8B-B14F-4D97-AF65-F5344CB8AC3E}">
        <p14:creationId xmlns:p14="http://schemas.microsoft.com/office/powerpoint/2010/main" val="46711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86700" cy="533400"/>
          </a:xfrm>
        </p:spPr>
        <p:txBody>
          <a:bodyPr/>
          <a:lstStyle/>
          <a:p>
            <a:r>
              <a:rPr lang="en-US" sz="2200" dirty="0"/>
              <a:t>Most youth enter the juvenile justice system for misdemeanors, failure to pay fine in Magisterial District Court</a:t>
            </a:r>
          </a:p>
        </p:txBody>
      </p:sp>
      <p:sp>
        <p:nvSpPr>
          <p:cNvPr id="4" name="TextBox 3"/>
          <p:cNvSpPr txBox="1"/>
          <p:nvPr/>
        </p:nvSpPr>
        <p:spPr>
          <a:xfrm>
            <a:off x="937647" y="5817381"/>
            <a:ext cx="73830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*A theft-related offense includes: theft, theft by unlawful taking, theft by deception, theft by receiving stolen property, and theft from a motor vehicle; F= Felony, M= Misdemeanor</a:t>
            </a:r>
          </a:p>
        </p:txBody>
      </p:sp>
      <p:graphicFrame>
        <p:nvGraphicFramePr>
          <p:cNvPr id="6" name="Table 5"/>
          <p:cNvGraphicFramePr>
            <a:graphicFrameLocks noGrp="1"/>
          </p:cNvGraphicFramePr>
          <p:nvPr>
            <p:extLst>
              <p:ext uri="{D42A27DB-BD31-4B8C-83A1-F6EECF244321}">
                <p14:modId xmlns:p14="http://schemas.microsoft.com/office/powerpoint/2010/main" val="1192032491"/>
              </p:ext>
            </p:extLst>
          </p:nvPr>
        </p:nvGraphicFramePr>
        <p:xfrm>
          <a:off x="1453208" y="1455718"/>
          <a:ext cx="5916506" cy="4358405"/>
        </p:xfrm>
        <a:graphic>
          <a:graphicData uri="http://schemas.openxmlformats.org/drawingml/2006/table">
            <a:tbl>
              <a:tblPr firstRow="1" bandRow="1">
                <a:tableStyleId>{21E4AEA4-8DFA-4A89-87EB-49C32662AFE0}</a:tableStyleId>
              </a:tblPr>
              <a:tblGrid>
                <a:gridCol w="244097">
                  <a:extLst>
                    <a:ext uri="{9D8B030D-6E8A-4147-A177-3AD203B41FA5}">
                      <a16:colId xmlns:a16="http://schemas.microsoft.com/office/drawing/2014/main" val="20000"/>
                    </a:ext>
                  </a:extLst>
                </a:gridCol>
                <a:gridCol w="3603192">
                  <a:extLst>
                    <a:ext uri="{9D8B030D-6E8A-4147-A177-3AD203B41FA5}">
                      <a16:colId xmlns:a16="http://schemas.microsoft.com/office/drawing/2014/main" val="20001"/>
                    </a:ext>
                  </a:extLst>
                </a:gridCol>
                <a:gridCol w="2069217">
                  <a:extLst>
                    <a:ext uri="{9D8B030D-6E8A-4147-A177-3AD203B41FA5}">
                      <a16:colId xmlns:a16="http://schemas.microsoft.com/office/drawing/2014/main" val="20003"/>
                    </a:ext>
                  </a:extLst>
                </a:gridCol>
              </a:tblGrid>
              <a:tr h="536213">
                <a:tc>
                  <a:txBody>
                    <a:bodyPr/>
                    <a:lstStyle/>
                    <a:p>
                      <a:pPr algn="ctr" fontAlgn="b"/>
                      <a:endParaRPr lang="en-US" sz="1400" b="0" i="0" u="none" strike="noStrike" dirty="0">
                        <a:solidFill>
                          <a:srgbClr val="000000"/>
                        </a:solidFill>
                        <a:effectLst/>
                        <a:latin typeface="Calibri" panose="020F0502020204030204" pitchFamily="34" charset="0"/>
                      </a:endParaRPr>
                    </a:p>
                  </a:txBody>
                  <a:tcPr marL="2823" marR="2823" marT="2823" marB="0" anchor="b"/>
                </a:tc>
                <a:tc>
                  <a:txBody>
                    <a:bodyPr/>
                    <a:lstStyle/>
                    <a:p>
                      <a:pPr algn="ctr" fontAlgn="b"/>
                      <a:r>
                        <a:rPr lang="en-US" sz="1400" u="none" strike="noStrike" dirty="0">
                          <a:effectLst/>
                        </a:rPr>
                        <a:t>Most Serious Offense (Grade)</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a:r>
                        <a:rPr lang="en-US" sz="1400" baseline="0" dirty="0"/>
                        <a:t>Percent Written Allegations in 2018</a:t>
                      </a:r>
                      <a:endParaRPr lang="en-US" sz="1400" dirty="0"/>
                    </a:p>
                  </a:txBody>
                  <a:tcPr marL="2823" marR="2823" marT="2823" marB="0" anchor="ctr"/>
                </a:tc>
                <a:extLst>
                  <a:ext uri="{0D108BD9-81ED-4DB2-BD59-A6C34878D82A}">
                    <a16:rowId xmlns:a16="http://schemas.microsoft.com/office/drawing/2014/main" val="10000"/>
                  </a:ext>
                </a:extLst>
              </a:tr>
              <a:tr h="347472">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Contempt</a:t>
                      </a:r>
                      <a:r>
                        <a:rPr lang="en-US" sz="1400" b="0" i="0" u="none" strike="noStrike" baseline="0" dirty="0">
                          <a:solidFill>
                            <a:srgbClr val="000000"/>
                          </a:solidFill>
                          <a:effectLst/>
                          <a:latin typeface="+mn-lt"/>
                        </a:rPr>
                        <a:t> from MDJ (Non-Payment) </a:t>
                      </a:r>
                      <a:r>
                        <a:rPr lang="en-US" sz="1400" b="0" i="0" u="none" strike="noStrike" dirty="0">
                          <a:solidFill>
                            <a:srgbClr val="000000"/>
                          </a:solidFill>
                          <a:effectLst/>
                          <a:latin typeface="+mn-lt"/>
                        </a:rPr>
                        <a:t>(C)</a:t>
                      </a:r>
                    </a:p>
                  </a:txBody>
                  <a:tcPr marL="9525" marR="9525" marT="9525" marB="0" anchor="ctr"/>
                </a:tc>
                <a:tc>
                  <a:txBody>
                    <a:bodyPr/>
                    <a:lstStyle/>
                    <a:p>
                      <a:pPr algn="ctr" fontAlgn="b"/>
                      <a:r>
                        <a:rPr lang="en-US" sz="1400" b="0" i="0" u="none" strike="noStrike" dirty="0">
                          <a:solidFill>
                            <a:srgbClr val="000000"/>
                          </a:solidFill>
                          <a:effectLst/>
                          <a:latin typeface="+mn-lt"/>
                        </a:rPr>
                        <a:t>18%</a:t>
                      </a:r>
                    </a:p>
                  </a:txBody>
                  <a:tcPr marL="9525" marR="9525" marT="9525" marB="0" anchor="ctr"/>
                </a:tc>
                <a:extLst>
                  <a:ext uri="{0D108BD9-81ED-4DB2-BD59-A6C34878D82A}">
                    <a16:rowId xmlns:a16="http://schemas.microsoft.com/office/drawing/2014/main" val="10001"/>
                  </a:ext>
                </a:extLst>
              </a:tr>
              <a:tr h="347472">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Simple Assault (M)</a:t>
                      </a:r>
                    </a:p>
                  </a:txBody>
                  <a:tcPr marL="9525" marR="9525" marT="9525" marB="0" anchor="ctr"/>
                </a:tc>
                <a:tc>
                  <a:txBody>
                    <a:bodyPr/>
                    <a:lstStyle/>
                    <a:p>
                      <a:pPr algn="ctr" fontAlgn="b"/>
                      <a:r>
                        <a:rPr lang="en-US" sz="14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10002"/>
                  </a:ext>
                </a:extLst>
              </a:tr>
              <a:tr h="347472">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Possession of Drugs (M)</a:t>
                      </a:r>
                    </a:p>
                  </a:txBody>
                  <a:tcPr marL="9525" marR="9525" marT="9525" marB="0" anchor="ctr"/>
                </a:tc>
                <a:tc>
                  <a:txBody>
                    <a:bodyPr/>
                    <a:lstStyle/>
                    <a:p>
                      <a:pPr algn="ctr" fontAlgn="b"/>
                      <a:r>
                        <a:rPr lang="en-US" sz="14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10003"/>
                  </a:ext>
                </a:extLst>
              </a:tr>
              <a:tr h="347472">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Theft-Related Offense* (M)</a:t>
                      </a:r>
                    </a:p>
                  </a:txBody>
                  <a:tcPr marL="9525" marR="9525" marT="9525" marB="0" anchor="ctr"/>
                </a:tc>
                <a:tc>
                  <a:txBody>
                    <a:bodyPr/>
                    <a:lstStyle/>
                    <a:p>
                      <a:pPr algn="ctr" fontAlgn="b"/>
                      <a:r>
                        <a:rPr lang="en-US" sz="1400" b="0" i="0" u="none" strike="noStrike" dirty="0">
                          <a:solidFill>
                            <a:srgbClr val="000000"/>
                          </a:solidFill>
                          <a:effectLst/>
                          <a:latin typeface="+mn-lt"/>
                        </a:rPr>
                        <a:t>6%</a:t>
                      </a:r>
                    </a:p>
                  </a:txBody>
                  <a:tcPr marL="9525" marR="9525" marT="9525" marB="0" anchor="ctr"/>
                </a:tc>
                <a:extLst>
                  <a:ext uri="{0D108BD9-81ED-4DB2-BD59-A6C34878D82A}">
                    <a16:rowId xmlns:a16="http://schemas.microsoft.com/office/drawing/2014/main" val="10004"/>
                  </a:ext>
                </a:extLst>
              </a:tr>
              <a:tr h="347472">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Terroristic Threats (M)</a:t>
                      </a:r>
                    </a:p>
                  </a:txBody>
                  <a:tcPr marL="9525" marR="9525" marT="9525" marB="0" anchor="ctr"/>
                </a:tc>
                <a:tc>
                  <a:txBody>
                    <a:bodyPr/>
                    <a:lstStyle/>
                    <a:p>
                      <a:pPr algn="ctr" fontAlgn="b"/>
                      <a:r>
                        <a:rPr lang="en-US" sz="1400" b="0" i="0" u="none" strike="noStrike" dirty="0">
                          <a:solidFill>
                            <a:srgbClr val="000000"/>
                          </a:solidFill>
                          <a:effectLst/>
                          <a:latin typeface="+mn-lt"/>
                        </a:rPr>
                        <a:t>5%</a:t>
                      </a:r>
                    </a:p>
                  </a:txBody>
                  <a:tcPr marL="9525" marR="9525" marT="9525" marB="0" anchor="ctr"/>
                </a:tc>
                <a:extLst>
                  <a:ext uri="{0D108BD9-81ED-4DB2-BD59-A6C34878D82A}">
                    <a16:rowId xmlns:a16="http://schemas.microsoft.com/office/drawing/2014/main" val="10005"/>
                  </a:ext>
                </a:extLst>
              </a:tr>
              <a:tr h="347472">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Aggravated Assault (F)</a:t>
                      </a:r>
                    </a:p>
                  </a:txBody>
                  <a:tcPr marL="9525" marR="9525" marT="9525" marB="0" anchor="ctr"/>
                </a:tc>
                <a:tc>
                  <a:txBody>
                    <a:bodyPr/>
                    <a:lstStyle/>
                    <a:p>
                      <a:pPr algn="ctr" fontAlgn="b"/>
                      <a:r>
                        <a:rPr lang="en-US" sz="1400" b="0" i="0" u="none" strike="noStrike" dirty="0">
                          <a:solidFill>
                            <a:srgbClr val="000000"/>
                          </a:solidFill>
                          <a:effectLst/>
                          <a:latin typeface="+mn-lt"/>
                        </a:rPr>
                        <a:t>5%</a:t>
                      </a:r>
                    </a:p>
                  </a:txBody>
                  <a:tcPr marL="9525" marR="9525" marT="9525" marB="0" anchor="ctr"/>
                </a:tc>
                <a:extLst>
                  <a:ext uri="{0D108BD9-81ED-4DB2-BD59-A6C34878D82A}">
                    <a16:rowId xmlns:a16="http://schemas.microsoft.com/office/drawing/2014/main" val="10006"/>
                  </a:ext>
                </a:extLst>
              </a:tr>
              <a:tr h="347472">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Theft-Related Offense* (F)</a:t>
                      </a:r>
                    </a:p>
                  </a:txBody>
                  <a:tcPr marL="9525" marR="9525" marT="9525" marB="0" anchor="ctr"/>
                </a:tc>
                <a:tc>
                  <a:txBody>
                    <a:bodyPr/>
                    <a:lstStyle/>
                    <a:p>
                      <a:pPr algn="ctr" fontAlgn="b"/>
                      <a:r>
                        <a:rPr lang="en-US" sz="1400" b="0" i="0" u="none" strike="noStrike" dirty="0">
                          <a:solidFill>
                            <a:srgbClr val="000000"/>
                          </a:solidFill>
                          <a:effectLst/>
                          <a:latin typeface="+mn-lt"/>
                        </a:rPr>
                        <a:t>5%</a:t>
                      </a:r>
                    </a:p>
                  </a:txBody>
                  <a:tcPr marL="9525" marR="9525" marT="9525" marB="0" anchor="ctr"/>
                </a:tc>
                <a:extLst>
                  <a:ext uri="{0D108BD9-81ED-4DB2-BD59-A6C34878D82A}">
                    <a16:rowId xmlns:a16="http://schemas.microsoft.com/office/drawing/2014/main" val="10007"/>
                  </a:ext>
                </a:extLst>
              </a:tr>
              <a:tr h="347472">
                <a:tc>
                  <a:txBody>
                    <a:bodyPr/>
                    <a:lstStyle/>
                    <a:p>
                      <a:pPr algn="ctr" fontAlgn="b"/>
                      <a:r>
                        <a:rPr lang="en-US" sz="1400" b="0" i="0" u="none" strike="noStrike" dirty="0">
                          <a:solidFill>
                            <a:schemeClr val="dk1"/>
                          </a:solidFill>
                          <a:effectLst/>
                          <a:latin typeface="+mn-lt"/>
                        </a:rPr>
                        <a:t>8</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Robbery (F)</a:t>
                      </a:r>
                    </a:p>
                  </a:txBody>
                  <a:tcPr marL="9525" marR="9525" marT="9525" marB="0" anchor="ctr"/>
                </a:tc>
                <a:tc>
                  <a:txBody>
                    <a:bodyPr/>
                    <a:lstStyle/>
                    <a:p>
                      <a:pPr algn="ctr" fontAlgn="b"/>
                      <a:r>
                        <a:rPr lang="en-US" sz="14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10008"/>
                  </a:ext>
                </a:extLst>
              </a:tr>
              <a:tr h="347472">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Possession with Intent to Deliver Drugs (F)</a:t>
                      </a:r>
                    </a:p>
                  </a:txBody>
                  <a:tcPr marL="9525" marR="9525" marT="9525" marB="0" anchor="ctr"/>
                </a:tc>
                <a:tc>
                  <a:txBody>
                    <a:bodyPr/>
                    <a:lstStyle/>
                    <a:p>
                      <a:pPr algn="ctr" fontAlgn="b"/>
                      <a:r>
                        <a:rPr lang="en-US" sz="14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10009"/>
                  </a:ext>
                </a:extLst>
              </a:tr>
              <a:tr h="347472">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fontAlgn="b"/>
                      <a:r>
                        <a:rPr lang="en-US" sz="1400" b="0" i="0" u="none" strike="noStrike" dirty="0">
                          <a:solidFill>
                            <a:srgbClr val="000000"/>
                          </a:solidFill>
                          <a:effectLst/>
                          <a:latin typeface="+mn-lt"/>
                        </a:rPr>
                        <a:t>Burglary (F)</a:t>
                      </a:r>
                    </a:p>
                  </a:txBody>
                  <a:tcPr marL="9525" marR="9525" marT="9525" marB="0" anchor="ctr"/>
                </a:tc>
                <a:tc>
                  <a:txBody>
                    <a:bodyPr/>
                    <a:lstStyle/>
                    <a:p>
                      <a:pPr algn="ctr" fontAlgn="b"/>
                      <a:r>
                        <a:rPr lang="en-US" sz="14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10010"/>
                  </a:ext>
                </a:extLst>
              </a:tr>
              <a:tr h="347472">
                <a:tc>
                  <a:txBody>
                    <a:bodyPr/>
                    <a:lstStyle/>
                    <a:p>
                      <a:pPr algn="ctr" fontAlgn="b"/>
                      <a:endParaRPr lang="en-US" sz="1400" b="0" i="0" u="none" strike="noStrike" dirty="0">
                        <a:solidFill>
                          <a:srgbClr val="000000"/>
                        </a:solidFill>
                        <a:effectLst/>
                        <a:latin typeface="Calibri" panose="020F0502020204030204" pitchFamily="34" charset="0"/>
                      </a:endParaRPr>
                    </a:p>
                  </a:txBody>
                  <a:tcPr marL="2823" marR="2823" marT="2823" marB="0" anchor="ctr"/>
                </a:tc>
                <a:tc>
                  <a:txBody>
                    <a:bodyPr/>
                    <a:lstStyle/>
                    <a:p>
                      <a:pPr algn="ctr"/>
                      <a:r>
                        <a:rPr lang="en-US" sz="1400" b="1" dirty="0"/>
                        <a:t>Total</a:t>
                      </a:r>
                    </a:p>
                  </a:txBody>
                  <a:tcPr marL="2823" marR="2823" marT="2823" marB="0" anchor="ctr"/>
                </a:tc>
                <a:tc>
                  <a:txBody>
                    <a:bodyPr/>
                    <a:lstStyle/>
                    <a:p>
                      <a:pPr algn="ctr"/>
                      <a:r>
                        <a:rPr lang="en-US" sz="1400" b="1" dirty="0"/>
                        <a:t>67%  </a:t>
                      </a:r>
                      <a:r>
                        <a:rPr lang="en-US" sz="1400" b="0" dirty="0"/>
                        <a:t>(100%)</a:t>
                      </a:r>
                    </a:p>
                  </a:txBody>
                  <a:tcPr marL="2823" marR="2823" marT="2823" marB="0" anchor="ctr"/>
                </a:tc>
                <a:extLst>
                  <a:ext uri="{0D108BD9-81ED-4DB2-BD59-A6C34878D82A}">
                    <a16:rowId xmlns:a16="http://schemas.microsoft.com/office/drawing/2014/main" val="10011"/>
                  </a:ext>
                </a:extLst>
              </a:tr>
            </a:tbl>
          </a:graphicData>
        </a:graphic>
      </p:graphicFrame>
      <p:sp>
        <p:nvSpPr>
          <p:cNvPr id="7" name="Rectangle 6">
            <a:extLst>
              <a:ext uri="{FF2B5EF4-FFF2-40B4-BE49-F238E27FC236}">
                <a16:creationId xmlns:a16="http://schemas.microsoft.com/office/drawing/2014/main" id="{0A1813F9-EE5B-4E70-8A35-BE6A26388B1A}"/>
              </a:ext>
            </a:extLst>
          </p:cNvPr>
          <p:cNvSpPr/>
          <p:nvPr/>
        </p:nvSpPr>
        <p:spPr>
          <a:xfrm>
            <a:off x="685800" y="6400800"/>
            <a:ext cx="777239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ＭＳ Ｐゴシック"/>
                <a:cs typeface="+mn-cs"/>
              </a:rPr>
              <a:t>Source: Juvenile Court Judges’ Commission</a:t>
            </a:r>
          </a:p>
        </p:txBody>
      </p:sp>
    </p:spTree>
    <p:extLst>
      <p:ext uri="{BB962C8B-B14F-4D97-AF65-F5344CB8AC3E}">
        <p14:creationId xmlns:p14="http://schemas.microsoft.com/office/powerpoint/2010/main" val="130780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33400"/>
            <a:ext cx="7772400" cy="533400"/>
          </a:xfrm>
          <a:prstGeom prst="rect">
            <a:avLst/>
          </a:prstGeom>
        </p:spPr>
        <p:txBody>
          <a:bodyPr/>
          <a:lst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a:lstStyle>
          <a:p>
            <a:endParaRPr lang="en-US" kern="0" dirty="0"/>
          </a:p>
        </p:txBody>
      </p:sp>
      <p:sp>
        <p:nvSpPr>
          <p:cNvPr id="4" name="Title 1"/>
          <p:cNvSpPr txBox="1">
            <a:spLocks/>
          </p:cNvSpPr>
          <p:nvPr/>
        </p:nvSpPr>
        <p:spPr>
          <a:xfrm>
            <a:off x="685800" y="685800"/>
            <a:ext cx="7772400" cy="533400"/>
          </a:xfrm>
          <a:prstGeom prst="rect">
            <a:avLst/>
          </a:prstGeom>
        </p:spPr>
        <p:txBody>
          <a:bodyPr/>
          <a:lstStyle>
            <a:lvl1pPr algn="l" rtl="0" eaLnBrk="1" fontAlgn="base" hangingPunct="1">
              <a:spcBef>
                <a:spcPct val="0"/>
              </a:spcBef>
              <a:spcAft>
                <a:spcPct val="0"/>
              </a:spcAft>
              <a:defRPr sz="2000">
                <a:solidFill>
                  <a:srgbClr val="003F83"/>
                </a:solidFill>
                <a:latin typeface="+mj-lt"/>
                <a:ea typeface="+mj-ea"/>
                <a:cs typeface="+mj-cs"/>
              </a:defRPr>
            </a:lvl1pPr>
            <a:lvl2pPr algn="l" rtl="0" eaLnBrk="1" fontAlgn="base" hangingPunct="1">
              <a:spcBef>
                <a:spcPct val="0"/>
              </a:spcBef>
              <a:spcAft>
                <a:spcPct val="0"/>
              </a:spcAft>
              <a:defRPr sz="2000">
                <a:solidFill>
                  <a:srgbClr val="003F83"/>
                </a:solidFill>
                <a:latin typeface="Arial" charset="0"/>
                <a:ea typeface="ＭＳ Ｐゴシック" pitchFamily="1" charset="-128"/>
              </a:defRPr>
            </a:lvl2pPr>
            <a:lvl3pPr algn="l" rtl="0" eaLnBrk="1" fontAlgn="base" hangingPunct="1">
              <a:spcBef>
                <a:spcPct val="0"/>
              </a:spcBef>
              <a:spcAft>
                <a:spcPct val="0"/>
              </a:spcAft>
              <a:defRPr sz="2000">
                <a:solidFill>
                  <a:srgbClr val="003F83"/>
                </a:solidFill>
                <a:latin typeface="Arial" charset="0"/>
                <a:ea typeface="ＭＳ Ｐゴシック" pitchFamily="1" charset="-128"/>
              </a:defRPr>
            </a:lvl3pPr>
            <a:lvl4pPr algn="l" rtl="0" eaLnBrk="1" fontAlgn="base" hangingPunct="1">
              <a:spcBef>
                <a:spcPct val="0"/>
              </a:spcBef>
              <a:spcAft>
                <a:spcPct val="0"/>
              </a:spcAft>
              <a:defRPr sz="2000">
                <a:solidFill>
                  <a:srgbClr val="003F83"/>
                </a:solidFill>
                <a:latin typeface="Arial" charset="0"/>
                <a:ea typeface="ＭＳ Ｐゴシック" pitchFamily="1" charset="-128"/>
              </a:defRPr>
            </a:lvl4pPr>
            <a:lvl5pPr algn="l" rtl="0" eaLnBrk="1" fontAlgn="base" hangingPunct="1">
              <a:spcBef>
                <a:spcPct val="0"/>
              </a:spcBef>
              <a:spcAft>
                <a:spcPct val="0"/>
              </a:spcAft>
              <a:defRPr sz="2000">
                <a:solidFill>
                  <a:srgbClr val="003F83"/>
                </a:solidFill>
                <a:latin typeface="Arial" charset="0"/>
                <a:ea typeface="ＭＳ Ｐゴシック" pitchFamily="1" charset="-128"/>
              </a:defRPr>
            </a:lvl5pPr>
            <a:lvl6pPr marL="457200" algn="l" rtl="0" eaLnBrk="1" fontAlgn="base" hangingPunct="1">
              <a:spcBef>
                <a:spcPct val="0"/>
              </a:spcBef>
              <a:spcAft>
                <a:spcPct val="0"/>
              </a:spcAft>
              <a:defRPr sz="2000">
                <a:solidFill>
                  <a:srgbClr val="003F83"/>
                </a:solidFill>
                <a:latin typeface="Arial" charset="0"/>
                <a:ea typeface="ＭＳ Ｐゴシック" pitchFamily="1" charset="-128"/>
              </a:defRPr>
            </a:lvl6pPr>
            <a:lvl7pPr marL="914400" algn="l" rtl="0" eaLnBrk="1" fontAlgn="base" hangingPunct="1">
              <a:spcBef>
                <a:spcPct val="0"/>
              </a:spcBef>
              <a:spcAft>
                <a:spcPct val="0"/>
              </a:spcAft>
              <a:defRPr sz="2000">
                <a:solidFill>
                  <a:srgbClr val="003F83"/>
                </a:solidFill>
                <a:latin typeface="Arial" charset="0"/>
                <a:ea typeface="ＭＳ Ｐゴシック" pitchFamily="1" charset="-128"/>
              </a:defRPr>
            </a:lvl7pPr>
            <a:lvl8pPr marL="1371600" algn="l" rtl="0" eaLnBrk="1" fontAlgn="base" hangingPunct="1">
              <a:spcBef>
                <a:spcPct val="0"/>
              </a:spcBef>
              <a:spcAft>
                <a:spcPct val="0"/>
              </a:spcAft>
              <a:defRPr sz="2000">
                <a:solidFill>
                  <a:srgbClr val="003F83"/>
                </a:solidFill>
                <a:latin typeface="Arial" charset="0"/>
                <a:ea typeface="ＭＳ Ｐゴシック" pitchFamily="1" charset="-128"/>
              </a:defRPr>
            </a:lvl8pPr>
            <a:lvl9pPr marL="1828800" algn="l" rtl="0" eaLnBrk="1" fontAlgn="base" hangingPunct="1">
              <a:spcBef>
                <a:spcPct val="0"/>
              </a:spcBef>
              <a:spcAft>
                <a:spcPct val="0"/>
              </a:spcAft>
              <a:defRPr sz="2000">
                <a:solidFill>
                  <a:srgbClr val="003F83"/>
                </a:solidFill>
                <a:latin typeface="Arial" charset="0"/>
                <a:ea typeface="ＭＳ Ｐゴシック" pitchFamily="1" charset="-128"/>
              </a:defRPr>
            </a:lvl9pPr>
          </a:lstStyle>
          <a:p>
            <a:r>
              <a:rPr lang="en-US" sz="2200" kern="0" dirty="0"/>
              <a:t>Nearly two-thirds of written allegations for kids assessed as low risk to reoffend did not result in diversion from court</a:t>
            </a:r>
          </a:p>
        </p:txBody>
      </p:sp>
      <p:graphicFrame>
        <p:nvGraphicFramePr>
          <p:cNvPr id="7" name="Chart 6"/>
          <p:cNvGraphicFramePr>
            <a:graphicFrameLocks/>
          </p:cNvGraphicFramePr>
          <p:nvPr/>
        </p:nvGraphicFramePr>
        <p:xfrm>
          <a:off x="2364415" y="1493874"/>
          <a:ext cx="4415170" cy="467832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A1813F9-EE5B-4E70-8A35-BE6A26388B1A}"/>
              </a:ext>
            </a:extLst>
          </p:cNvPr>
          <p:cNvSpPr/>
          <p:nvPr/>
        </p:nvSpPr>
        <p:spPr>
          <a:xfrm>
            <a:off x="685800" y="6400800"/>
            <a:ext cx="7772399" cy="276999"/>
          </a:xfrm>
          <a:prstGeom prst="rect">
            <a:avLst/>
          </a:prstGeom>
        </p:spPr>
        <p:txBody>
          <a:bodyPr wrap="square">
            <a:spAutoFit/>
          </a:bodyPr>
          <a:lstStyle/>
          <a:p>
            <a:pPr lvl="0" defTabSz="457200">
              <a:defRPr/>
            </a:pPr>
            <a:r>
              <a:rPr lang="en-US" sz="1200" dirty="0">
                <a:solidFill>
                  <a:srgbClr val="FFFFFF"/>
                </a:solidFill>
                <a:ea typeface="ＭＳ Ｐゴシック"/>
              </a:rPr>
              <a:t>Source: </a:t>
            </a:r>
            <a:r>
              <a:rPr lang="en-US" sz="1200" dirty="0">
                <a:solidFill>
                  <a:schemeClr val="bg1"/>
                </a:solidFill>
              </a:rPr>
              <a:t>Juvenile Court Judges’ Commission</a:t>
            </a:r>
            <a:endParaRPr kumimoji="0" lang="en-US" sz="1200" b="0" i="0" u="none" strike="noStrike" kern="1200" cap="none" spc="0" normalizeH="0" baseline="0" noProof="0" dirty="0">
              <a:ln>
                <a:noFill/>
              </a:ln>
              <a:solidFill>
                <a:schemeClr val="bg1"/>
              </a:solidFill>
              <a:effectLst/>
              <a:uLnTx/>
              <a:uFillTx/>
              <a:ea typeface="ＭＳ Ｐゴシック"/>
            </a:endParaRPr>
          </a:p>
        </p:txBody>
      </p:sp>
    </p:spTree>
    <p:extLst>
      <p:ext uri="{BB962C8B-B14F-4D97-AF65-F5344CB8AC3E}">
        <p14:creationId xmlns:p14="http://schemas.microsoft.com/office/powerpoint/2010/main" val="921051157"/>
      </p:ext>
    </p:extLst>
  </p:cSld>
  <p:clrMapOvr>
    <a:masterClrMapping/>
  </p:clrMapOvr>
</p:sld>
</file>

<file path=ppt/theme/theme1.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ew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23080</TotalTime>
  <Words>1899</Words>
  <Application>Microsoft Macintosh PowerPoint</Application>
  <PresentationFormat>On-screen Show (4:3)</PresentationFormat>
  <Paragraphs>290</Paragraphs>
  <Slides>26</Slides>
  <Notes>26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Avenir 45 Book</vt:lpstr>
      <vt:lpstr>Calibri</vt:lpstr>
      <vt:lpstr>Century Schoolbook</vt:lpstr>
      <vt:lpstr>Times</vt:lpstr>
      <vt:lpstr>Wingdings</vt:lpstr>
      <vt:lpstr>1_Office Theme</vt:lpstr>
      <vt:lpstr>2_Office Theme</vt:lpstr>
      <vt:lpstr>1_Pew Presentation</vt:lpstr>
      <vt:lpstr>3_Office Theme</vt:lpstr>
      <vt:lpstr>Pennsylvania Juvenile Justice Task Force Summary of Key Findings</vt:lpstr>
      <vt:lpstr>Task Force Charge</vt:lpstr>
      <vt:lpstr>Task Force Members</vt:lpstr>
      <vt:lpstr>Timeline and Process</vt:lpstr>
      <vt:lpstr>Key Data Findings</vt:lpstr>
      <vt:lpstr>Pennsylvania school law enforcement referral and arrest rates higher than neighboring states</vt:lpstr>
      <vt:lpstr>Fighting, tobacco or drug incidents, and disorderly conduct are the top school infractions referred to law enforcement</vt:lpstr>
      <vt:lpstr>Most youth enter the juvenile justice system for misdemeanors, failure to pay fine in Magisterial District Court</vt:lpstr>
      <vt:lpstr>PowerPoint Presentation</vt:lpstr>
      <vt:lpstr>PowerPoint Presentation</vt:lpstr>
      <vt:lpstr>Percentage of Written Allegations with Pre-Petition Diversion as First Court Response: 2018</vt:lpstr>
      <vt:lpstr>Key Data Findings</vt:lpstr>
      <vt:lpstr>Just 36% of out-of-home placements are for felonies</vt:lpstr>
      <vt:lpstr>Most youth sent to out-of-home placement have no prior adjudicated offenses</vt:lpstr>
      <vt:lpstr>Key Data Findings</vt:lpstr>
      <vt:lpstr>Almost half of youth with placement dispositions spend time in five or more out-of-home placements</vt:lpstr>
      <vt:lpstr>Cumulatively, youth sent to out-of-home placement spend 16 months out-of-home, on average; 18% spend over two years</vt:lpstr>
      <vt:lpstr>Key Data Findings</vt:lpstr>
      <vt:lpstr>PowerPoint Presentation</vt:lpstr>
      <vt:lpstr>Key Data Findings</vt:lpstr>
      <vt:lpstr>Black females are three times more likely than white females to be involved in incidents with law enforcement notification</vt:lpstr>
      <vt:lpstr>Black boys more likely to be removed from home—even for identical offenses</vt:lpstr>
      <vt:lpstr>Key Data Findings</vt:lpstr>
      <vt:lpstr>PowerPoint Presentation</vt:lpstr>
      <vt:lpstr>Task Force Recommendations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Bein</dc:creator>
  <cp:lastModifiedBy>Kathleen Smith</cp:lastModifiedBy>
  <cp:revision>449</cp:revision>
  <cp:lastPrinted>2020-02-05T04:32:01Z</cp:lastPrinted>
  <dcterms:created xsi:type="dcterms:W3CDTF">2006-08-16T00:00:00Z</dcterms:created>
  <dcterms:modified xsi:type="dcterms:W3CDTF">2021-05-12T22:08:42Z</dcterms:modified>
</cp:coreProperties>
</file>