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6"/>
  </p:notesMasterIdLst>
  <p:handoutMasterIdLst>
    <p:handoutMasterId r:id="rId17"/>
  </p:handoutMasterIdLst>
  <p:sldIdLst>
    <p:sldId id="257" r:id="rId5"/>
    <p:sldId id="395" r:id="rId6"/>
    <p:sldId id="396" r:id="rId7"/>
    <p:sldId id="398" r:id="rId8"/>
    <p:sldId id="399" r:id="rId9"/>
    <p:sldId id="400" r:id="rId10"/>
    <p:sldId id="389" r:id="rId11"/>
    <p:sldId id="401" r:id="rId12"/>
    <p:sldId id="397" r:id="rId13"/>
    <p:sldId id="321" r:id="rId14"/>
    <p:sldId id="39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25" autoAdjust="0"/>
  </p:normalViewPr>
  <p:slideViewPr>
    <p:cSldViewPr snapToGrid="0">
      <p:cViewPr varScale="1">
        <p:scale>
          <a:sx n="86" d="100"/>
          <a:sy n="86" d="100"/>
        </p:scale>
        <p:origin x="562" y="58"/>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lan, John" userId="7bdac0a4-15e9-4267-9028-145461748cdd" providerId="ADAL" clId="{1534A3CF-1DFE-46C3-B42B-FE4C5F066321}"/>
    <pc:docChg chg="custSel addSld modSld">
      <pc:chgData name="Dolan, John" userId="7bdac0a4-15e9-4267-9028-145461748cdd" providerId="ADAL" clId="{1534A3CF-1DFE-46C3-B42B-FE4C5F066321}" dt="2023-05-08T12:24:39.287" v="1425" actId="20577"/>
      <pc:docMkLst>
        <pc:docMk/>
      </pc:docMkLst>
      <pc:sldChg chg="modSp mod">
        <pc:chgData name="Dolan, John" userId="7bdac0a4-15e9-4267-9028-145461748cdd" providerId="ADAL" clId="{1534A3CF-1DFE-46C3-B42B-FE4C5F066321}" dt="2023-05-05T17:09:55.852" v="1369" actId="255"/>
        <pc:sldMkLst>
          <pc:docMk/>
          <pc:sldMk cId="3521561301" sldId="321"/>
        </pc:sldMkLst>
        <pc:spChg chg="mod">
          <ac:chgData name="Dolan, John" userId="7bdac0a4-15e9-4267-9028-145461748cdd" providerId="ADAL" clId="{1534A3CF-1DFE-46C3-B42B-FE4C5F066321}" dt="2023-05-05T17:07:28.136" v="1112" actId="20577"/>
          <ac:spMkLst>
            <pc:docMk/>
            <pc:sldMk cId="3521561301" sldId="321"/>
            <ac:spMk id="11" creationId="{581E8936-2270-47FE-94A4-398CB123EF90}"/>
          </ac:spMkLst>
        </pc:spChg>
        <pc:spChg chg="mod">
          <ac:chgData name="Dolan, John" userId="7bdac0a4-15e9-4267-9028-145461748cdd" providerId="ADAL" clId="{1534A3CF-1DFE-46C3-B42B-FE4C5F066321}" dt="2023-05-05T17:09:55.852" v="1369" actId="255"/>
          <ac:spMkLst>
            <pc:docMk/>
            <pc:sldMk cId="3521561301" sldId="321"/>
            <ac:spMk id="13" creationId="{C0287FEC-3826-4868-8D93-52429C6156F5}"/>
          </ac:spMkLst>
        </pc:spChg>
      </pc:sldChg>
      <pc:sldChg chg="modSp mod">
        <pc:chgData name="Dolan, John" userId="7bdac0a4-15e9-4267-9028-145461748cdd" providerId="ADAL" clId="{1534A3CF-1DFE-46C3-B42B-FE4C5F066321}" dt="2023-05-05T17:06:58.365" v="1101" actId="1076"/>
        <pc:sldMkLst>
          <pc:docMk/>
          <pc:sldMk cId="3247798845" sldId="391"/>
        </pc:sldMkLst>
        <pc:spChg chg="mod">
          <ac:chgData name="Dolan, John" userId="7bdac0a4-15e9-4267-9028-145461748cdd" providerId="ADAL" clId="{1534A3CF-1DFE-46C3-B42B-FE4C5F066321}" dt="2023-05-05T17:06:58.365" v="1101" actId="1076"/>
          <ac:spMkLst>
            <pc:docMk/>
            <pc:sldMk cId="3247798845" sldId="391"/>
            <ac:spMk id="22" creationId="{F8FAEED9-1ECD-45F9-87A0-9394BAEABB79}"/>
          </ac:spMkLst>
        </pc:spChg>
        <pc:spChg chg="mod">
          <ac:chgData name="Dolan, John" userId="7bdac0a4-15e9-4267-9028-145461748cdd" providerId="ADAL" clId="{1534A3CF-1DFE-46C3-B42B-FE4C5F066321}" dt="2023-05-05T17:06:46.670" v="1100" actId="20577"/>
          <ac:spMkLst>
            <pc:docMk/>
            <pc:sldMk cId="3247798845" sldId="391"/>
            <ac:spMk id="23" creationId="{8E5E4638-9BCB-4C2E-914F-CC868E2020D5}"/>
          </ac:spMkLst>
        </pc:spChg>
      </pc:sldChg>
      <pc:sldChg chg="modSp mod">
        <pc:chgData name="Dolan, John" userId="7bdac0a4-15e9-4267-9028-145461748cdd" providerId="ADAL" clId="{1534A3CF-1DFE-46C3-B42B-FE4C5F066321}" dt="2023-05-08T12:24:39.287" v="1425" actId="20577"/>
        <pc:sldMkLst>
          <pc:docMk/>
          <pc:sldMk cId="3873642950" sldId="396"/>
        </pc:sldMkLst>
        <pc:spChg chg="mod">
          <ac:chgData name="Dolan, John" userId="7bdac0a4-15e9-4267-9028-145461748cdd" providerId="ADAL" clId="{1534A3CF-1DFE-46C3-B42B-FE4C5F066321}" dt="2023-05-08T12:24:39.287" v="1425" actId="20577"/>
          <ac:spMkLst>
            <pc:docMk/>
            <pc:sldMk cId="3873642950" sldId="396"/>
            <ac:spMk id="2" creationId="{22A3104B-0949-AFBB-3081-79D7031166A8}"/>
          </ac:spMkLst>
        </pc:spChg>
        <pc:spChg chg="mod">
          <ac:chgData name="Dolan, John" userId="7bdac0a4-15e9-4267-9028-145461748cdd" providerId="ADAL" clId="{1534A3CF-1DFE-46C3-B42B-FE4C5F066321}" dt="2023-05-08T11:16:53.568" v="1370" actId="20577"/>
          <ac:spMkLst>
            <pc:docMk/>
            <pc:sldMk cId="3873642950" sldId="396"/>
            <ac:spMk id="3" creationId="{1743A32F-6CD3-8566-EF57-7C591E3666ED}"/>
          </ac:spMkLst>
        </pc:spChg>
      </pc:sldChg>
      <pc:sldChg chg="modSp new mod">
        <pc:chgData name="Dolan, John" userId="7bdac0a4-15e9-4267-9028-145461748cdd" providerId="ADAL" clId="{1534A3CF-1DFE-46C3-B42B-FE4C5F066321}" dt="2023-05-05T17:00:58.782" v="935" actId="20577"/>
        <pc:sldMkLst>
          <pc:docMk/>
          <pc:sldMk cId="1716955225" sldId="397"/>
        </pc:sldMkLst>
        <pc:spChg chg="mod">
          <ac:chgData name="Dolan, John" userId="7bdac0a4-15e9-4267-9028-145461748cdd" providerId="ADAL" clId="{1534A3CF-1DFE-46C3-B42B-FE4C5F066321}" dt="2023-05-05T16:59:58.724" v="915" actId="1076"/>
          <ac:spMkLst>
            <pc:docMk/>
            <pc:sldMk cId="1716955225" sldId="397"/>
            <ac:spMk id="2" creationId="{B5F83B38-FC69-02D1-CC32-7CD1E7DEA48C}"/>
          </ac:spMkLst>
        </pc:spChg>
        <pc:spChg chg="mod">
          <ac:chgData name="Dolan, John" userId="7bdac0a4-15e9-4267-9028-145461748cdd" providerId="ADAL" clId="{1534A3CF-1DFE-46C3-B42B-FE4C5F066321}" dt="2023-05-05T17:00:58.782" v="935" actId="20577"/>
          <ac:spMkLst>
            <pc:docMk/>
            <pc:sldMk cId="1716955225" sldId="397"/>
            <ac:spMk id="3" creationId="{8BE5EC16-8DD2-A20A-FCAC-94B7E5A27129}"/>
          </ac:spMkLst>
        </pc:spChg>
      </pc:sldChg>
    </pc:docChg>
  </pc:docChgLst>
  <pc:docChgLst>
    <pc:chgData name="Dolan, John" userId="7bdac0a4-15e9-4267-9028-145461748cdd" providerId="ADAL" clId="{C29F1AFC-7EAC-4CB5-99D6-7C552850A7D0}"/>
    <pc:docChg chg="custSel addSld modSld">
      <pc:chgData name="Dolan, John" userId="7bdac0a4-15e9-4267-9028-145461748cdd" providerId="ADAL" clId="{C29F1AFC-7EAC-4CB5-99D6-7C552850A7D0}" dt="2023-06-05T17:02:59.741" v="1923" actId="20577"/>
      <pc:docMkLst>
        <pc:docMk/>
      </pc:docMkLst>
      <pc:sldChg chg="modSp mod">
        <pc:chgData name="Dolan, John" userId="7bdac0a4-15e9-4267-9028-145461748cdd" providerId="ADAL" clId="{C29F1AFC-7EAC-4CB5-99D6-7C552850A7D0}" dt="2023-06-01T17:23:33.374" v="417" actId="20577"/>
        <pc:sldMkLst>
          <pc:docMk/>
          <pc:sldMk cId="752814286" sldId="257"/>
        </pc:sldMkLst>
        <pc:spChg chg="mod">
          <ac:chgData name="Dolan, John" userId="7bdac0a4-15e9-4267-9028-145461748cdd" providerId="ADAL" clId="{C29F1AFC-7EAC-4CB5-99D6-7C552850A7D0}" dt="2023-06-01T17:23:33.374" v="417" actId="20577"/>
          <ac:spMkLst>
            <pc:docMk/>
            <pc:sldMk cId="752814286" sldId="257"/>
            <ac:spMk id="3" creationId="{D9A11267-FC52-4990-8D98-010AFABA5544}"/>
          </ac:spMkLst>
        </pc:spChg>
      </pc:sldChg>
      <pc:sldChg chg="modSp mod">
        <pc:chgData name="Dolan, John" userId="7bdac0a4-15e9-4267-9028-145461748cdd" providerId="ADAL" clId="{C29F1AFC-7EAC-4CB5-99D6-7C552850A7D0}" dt="2023-06-01T17:22:24.654" v="365" actId="20577"/>
        <pc:sldMkLst>
          <pc:docMk/>
          <pc:sldMk cId="2313234867" sldId="389"/>
        </pc:sldMkLst>
        <pc:spChg chg="mod">
          <ac:chgData name="Dolan, John" userId="7bdac0a4-15e9-4267-9028-145461748cdd" providerId="ADAL" clId="{C29F1AFC-7EAC-4CB5-99D6-7C552850A7D0}" dt="2023-06-01T17:22:24.654" v="365" actId="20577"/>
          <ac:spMkLst>
            <pc:docMk/>
            <pc:sldMk cId="2313234867" sldId="389"/>
            <ac:spMk id="2" creationId="{0046426E-F6F6-4A7C-9181-8C3090996261}"/>
          </ac:spMkLst>
        </pc:spChg>
      </pc:sldChg>
      <pc:sldChg chg="modSp mod">
        <pc:chgData name="Dolan, John" userId="7bdac0a4-15e9-4267-9028-145461748cdd" providerId="ADAL" clId="{C29F1AFC-7EAC-4CB5-99D6-7C552850A7D0}" dt="2023-06-02T14:52:10.932" v="1480" actId="20577"/>
        <pc:sldMkLst>
          <pc:docMk/>
          <pc:sldMk cId="3247798845" sldId="391"/>
        </pc:sldMkLst>
        <pc:spChg chg="mod">
          <ac:chgData name="Dolan, John" userId="7bdac0a4-15e9-4267-9028-145461748cdd" providerId="ADAL" clId="{C29F1AFC-7EAC-4CB5-99D6-7C552850A7D0}" dt="2023-06-02T14:52:10.932" v="1480" actId="20577"/>
          <ac:spMkLst>
            <pc:docMk/>
            <pc:sldMk cId="3247798845" sldId="391"/>
            <ac:spMk id="22" creationId="{F8FAEED9-1ECD-45F9-87A0-9394BAEABB79}"/>
          </ac:spMkLst>
        </pc:spChg>
      </pc:sldChg>
      <pc:sldChg chg="modSp mod">
        <pc:chgData name="Dolan, John" userId="7bdac0a4-15e9-4267-9028-145461748cdd" providerId="ADAL" clId="{C29F1AFC-7EAC-4CB5-99D6-7C552850A7D0}" dt="2023-06-05T13:08:16.348" v="1876" actId="20577"/>
        <pc:sldMkLst>
          <pc:docMk/>
          <pc:sldMk cId="3035822906" sldId="395"/>
        </pc:sldMkLst>
        <pc:spChg chg="mod">
          <ac:chgData name="Dolan, John" userId="7bdac0a4-15e9-4267-9028-145461748cdd" providerId="ADAL" clId="{C29F1AFC-7EAC-4CB5-99D6-7C552850A7D0}" dt="2023-06-01T17:24:56.549" v="421" actId="122"/>
          <ac:spMkLst>
            <pc:docMk/>
            <pc:sldMk cId="3035822906" sldId="395"/>
            <ac:spMk id="2" creationId="{3EDD0D2D-9B3E-332F-01D5-081297A9E559}"/>
          </ac:spMkLst>
        </pc:spChg>
        <pc:spChg chg="mod">
          <ac:chgData name="Dolan, John" userId="7bdac0a4-15e9-4267-9028-145461748cdd" providerId="ADAL" clId="{C29F1AFC-7EAC-4CB5-99D6-7C552850A7D0}" dt="2023-06-05T13:08:16.348" v="1876" actId="20577"/>
          <ac:spMkLst>
            <pc:docMk/>
            <pc:sldMk cId="3035822906" sldId="395"/>
            <ac:spMk id="3" creationId="{D20635F2-5AC8-4AC1-06E6-766D70706D14}"/>
          </ac:spMkLst>
        </pc:spChg>
      </pc:sldChg>
      <pc:sldChg chg="modSp mod">
        <pc:chgData name="Dolan, John" userId="7bdac0a4-15e9-4267-9028-145461748cdd" providerId="ADAL" clId="{C29F1AFC-7EAC-4CB5-99D6-7C552850A7D0}" dt="2023-06-01T17:40:38.457" v="492" actId="1076"/>
        <pc:sldMkLst>
          <pc:docMk/>
          <pc:sldMk cId="3873642950" sldId="396"/>
        </pc:sldMkLst>
        <pc:spChg chg="mod">
          <ac:chgData name="Dolan, John" userId="7bdac0a4-15e9-4267-9028-145461748cdd" providerId="ADAL" clId="{C29F1AFC-7EAC-4CB5-99D6-7C552850A7D0}" dt="2023-06-01T17:24:46.999" v="420" actId="122"/>
          <ac:spMkLst>
            <pc:docMk/>
            <pc:sldMk cId="3873642950" sldId="396"/>
            <ac:spMk id="2" creationId="{22A3104B-0949-AFBB-3081-79D7031166A8}"/>
          </ac:spMkLst>
        </pc:spChg>
        <pc:spChg chg="mod">
          <ac:chgData name="Dolan, John" userId="7bdac0a4-15e9-4267-9028-145461748cdd" providerId="ADAL" clId="{C29F1AFC-7EAC-4CB5-99D6-7C552850A7D0}" dt="2023-06-01T17:40:38.457" v="492" actId="1076"/>
          <ac:spMkLst>
            <pc:docMk/>
            <pc:sldMk cId="3873642950" sldId="396"/>
            <ac:spMk id="3" creationId="{1743A32F-6CD3-8566-EF57-7C591E3666ED}"/>
          </ac:spMkLst>
        </pc:spChg>
      </pc:sldChg>
      <pc:sldChg chg="modSp mod">
        <pc:chgData name="Dolan, John" userId="7bdac0a4-15e9-4267-9028-145461748cdd" providerId="ADAL" clId="{C29F1AFC-7EAC-4CB5-99D6-7C552850A7D0}" dt="2023-06-05T17:02:59.741" v="1923" actId="20577"/>
        <pc:sldMkLst>
          <pc:docMk/>
          <pc:sldMk cId="1716955225" sldId="397"/>
        </pc:sldMkLst>
        <pc:spChg chg="mod">
          <ac:chgData name="Dolan, John" userId="7bdac0a4-15e9-4267-9028-145461748cdd" providerId="ADAL" clId="{C29F1AFC-7EAC-4CB5-99D6-7C552850A7D0}" dt="2023-06-02T14:52:50.579" v="1487" actId="20577"/>
          <ac:spMkLst>
            <pc:docMk/>
            <pc:sldMk cId="1716955225" sldId="397"/>
            <ac:spMk id="2" creationId="{B5F83B38-FC69-02D1-CC32-7CD1E7DEA48C}"/>
          </ac:spMkLst>
        </pc:spChg>
        <pc:spChg chg="mod">
          <ac:chgData name="Dolan, John" userId="7bdac0a4-15e9-4267-9028-145461748cdd" providerId="ADAL" clId="{C29F1AFC-7EAC-4CB5-99D6-7C552850A7D0}" dt="2023-06-05T17:02:59.741" v="1923" actId="20577"/>
          <ac:spMkLst>
            <pc:docMk/>
            <pc:sldMk cId="1716955225" sldId="397"/>
            <ac:spMk id="3" creationId="{8BE5EC16-8DD2-A20A-FCAC-94B7E5A27129}"/>
          </ac:spMkLst>
        </pc:spChg>
      </pc:sldChg>
      <pc:sldChg chg="modSp new mod">
        <pc:chgData name="Dolan, John" userId="7bdac0a4-15e9-4267-9028-145461748cdd" providerId="ADAL" clId="{C29F1AFC-7EAC-4CB5-99D6-7C552850A7D0}" dt="2023-06-05T13:09:22.605" v="1896" actId="20577"/>
        <pc:sldMkLst>
          <pc:docMk/>
          <pc:sldMk cId="2009346590" sldId="398"/>
        </pc:sldMkLst>
        <pc:spChg chg="mod">
          <ac:chgData name="Dolan, John" userId="7bdac0a4-15e9-4267-9028-145461748cdd" providerId="ADAL" clId="{C29F1AFC-7EAC-4CB5-99D6-7C552850A7D0}" dt="2023-06-01T17:26:03.167" v="423" actId="255"/>
          <ac:spMkLst>
            <pc:docMk/>
            <pc:sldMk cId="2009346590" sldId="398"/>
            <ac:spMk id="2" creationId="{9B42D0D6-8CB9-8F62-E804-C1944592B161}"/>
          </ac:spMkLst>
        </pc:spChg>
        <pc:spChg chg="mod">
          <ac:chgData name="Dolan, John" userId="7bdac0a4-15e9-4267-9028-145461748cdd" providerId="ADAL" clId="{C29F1AFC-7EAC-4CB5-99D6-7C552850A7D0}" dt="2023-06-05T13:09:22.605" v="1896" actId="20577"/>
          <ac:spMkLst>
            <pc:docMk/>
            <pc:sldMk cId="2009346590" sldId="398"/>
            <ac:spMk id="3" creationId="{CDE964E4-61CB-7C39-9E9B-83EA2B46A16A}"/>
          </ac:spMkLst>
        </pc:spChg>
      </pc:sldChg>
      <pc:sldChg chg="modSp new mod">
        <pc:chgData name="Dolan, John" userId="7bdac0a4-15e9-4267-9028-145461748cdd" providerId="ADAL" clId="{C29F1AFC-7EAC-4CB5-99D6-7C552850A7D0}" dt="2023-06-02T12:52:28.455" v="501" actId="5793"/>
        <pc:sldMkLst>
          <pc:docMk/>
          <pc:sldMk cId="458865369" sldId="399"/>
        </pc:sldMkLst>
        <pc:spChg chg="mod">
          <ac:chgData name="Dolan, John" userId="7bdac0a4-15e9-4267-9028-145461748cdd" providerId="ADAL" clId="{C29F1AFC-7EAC-4CB5-99D6-7C552850A7D0}" dt="2023-06-01T17:41:31.028" v="496" actId="122"/>
          <ac:spMkLst>
            <pc:docMk/>
            <pc:sldMk cId="458865369" sldId="399"/>
            <ac:spMk id="2" creationId="{DF9ABCF3-D646-807D-86DC-6703C81D31C9}"/>
          </ac:spMkLst>
        </pc:spChg>
        <pc:spChg chg="mod">
          <ac:chgData name="Dolan, John" userId="7bdac0a4-15e9-4267-9028-145461748cdd" providerId="ADAL" clId="{C29F1AFC-7EAC-4CB5-99D6-7C552850A7D0}" dt="2023-06-02T12:52:28.455" v="501" actId="5793"/>
          <ac:spMkLst>
            <pc:docMk/>
            <pc:sldMk cId="458865369" sldId="399"/>
            <ac:spMk id="3" creationId="{3C397703-D8EF-011B-EDD1-ECEA07DCEEC5}"/>
          </ac:spMkLst>
        </pc:spChg>
      </pc:sldChg>
      <pc:sldChg chg="modSp new mod">
        <pc:chgData name="Dolan, John" userId="7bdac0a4-15e9-4267-9028-145461748cdd" providerId="ADAL" clId="{C29F1AFC-7EAC-4CB5-99D6-7C552850A7D0}" dt="2023-06-02T15:09:27.070" v="1809" actId="2711"/>
        <pc:sldMkLst>
          <pc:docMk/>
          <pc:sldMk cId="4137000934" sldId="400"/>
        </pc:sldMkLst>
        <pc:spChg chg="mod">
          <ac:chgData name="Dolan, John" userId="7bdac0a4-15e9-4267-9028-145461748cdd" providerId="ADAL" clId="{C29F1AFC-7EAC-4CB5-99D6-7C552850A7D0}" dt="2023-06-01T17:41:25.499" v="495" actId="122"/>
          <ac:spMkLst>
            <pc:docMk/>
            <pc:sldMk cId="4137000934" sldId="400"/>
            <ac:spMk id="2" creationId="{B71CDAE7-7D63-6C75-9320-70EF6F9D5A2F}"/>
          </ac:spMkLst>
        </pc:spChg>
        <pc:spChg chg="mod">
          <ac:chgData name="Dolan, John" userId="7bdac0a4-15e9-4267-9028-145461748cdd" providerId="ADAL" clId="{C29F1AFC-7EAC-4CB5-99D6-7C552850A7D0}" dt="2023-06-02T15:09:27.070" v="1809" actId="2711"/>
          <ac:spMkLst>
            <pc:docMk/>
            <pc:sldMk cId="4137000934" sldId="400"/>
            <ac:spMk id="3" creationId="{C12176AB-DF1D-780E-76A9-27DC37AD529A}"/>
          </ac:spMkLst>
        </pc:spChg>
      </pc:sldChg>
      <pc:sldChg chg="modSp new mod">
        <pc:chgData name="Dolan, John" userId="7bdac0a4-15e9-4267-9028-145461748cdd" providerId="ADAL" clId="{C29F1AFC-7EAC-4CB5-99D6-7C552850A7D0}" dt="2023-06-02T15:01:00.292" v="1489" actId="20577"/>
        <pc:sldMkLst>
          <pc:docMk/>
          <pc:sldMk cId="3115335456" sldId="401"/>
        </pc:sldMkLst>
        <pc:spChg chg="mod">
          <ac:chgData name="Dolan, John" userId="7bdac0a4-15e9-4267-9028-145461748cdd" providerId="ADAL" clId="{C29F1AFC-7EAC-4CB5-99D6-7C552850A7D0}" dt="2023-06-02T15:01:00.292" v="1489" actId="20577"/>
          <ac:spMkLst>
            <pc:docMk/>
            <pc:sldMk cId="3115335456" sldId="401"/>
            <ac:spMk id="2" creationId="{77FA2032-BF6A-224D-A483-BF4091B7CF16}"/>
          </ac:spMkLst>
        </pc:spChg>
        <pc:spChg chg="mod">
          <ac:chgData name="Dolan, John" userId="7bdac0a4-15e9-4267-9028-145461748cdd" providerId="ADAL" clId="{C29F1AFC-7EAC-4CB5-99D6-7C552850A7D0}" dt="2023-06-02T13:41:43.324" v="1440" actId="14100"/>
          <ac:spMkLst>
            <pc:docMk/>
            <pc:sldMk cId="3115335456" sldId="401"/>
            <ac:spMk id="3" creationId="{9D65BFBE-45E2-1F44-2908-565A838838E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6/5/2023</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6/5/2023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10</a:t>
            </a:fld>
            <a:endParaRPr lang="en-US"/>
          </a:p>
        </p:txBody>
      </p:sp>
    </p:spTree>
    <p:extLst>
      <p:ext uri="{BB962C8B-B14F-4D97-AF65-F5344CB8AC3E}">
        <p14:creationId xmlns:p14="http://schemas.microsoft.com/office/powerpoint/2010/main" val="415089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999414" y="1051551"/>
            <a:ext cx="3565524" cy="2384898"/>
          </a:xfrm>
        </p:spPr>
        <p:txBody>
          <a:bodyPr anchor="b" anchorCtr="0">
            <a:normAutofit/>
          </a:bodyPr>
          <a:lstStyle/>
          <a:p>
            <a:r>
              <a:rPr lang="en-US" dirty="0"/>
              <a:t>Middle School Youth Court</a:t>
            </a: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a:xfrm>
            <a:off x="7999413" y="3568700"/>
            <a:ext cx="3565524" cy="1731963"/>
          </a:xfrm>
        </p:spPr>
        <p:txBody>
          <a:bodyPr>
            <a:normAutofit/>
          </a:bodyPr>
          <a:lstStyle/>
          <a:p>
            <a:r>
              <a:rPr lang="en-US" dirty="0"/>
              <a:t>Paul Gladfelter</a:t>
            </a:r>
          </a:p>
          <a:p>
            <a:r>
              <a:rPr lang="en-US" dirty="0"/>
              <a:t>Chris Patterson</a:t>
            </a:r>
          </a:p>
          <a:p>
            <a:r>
              <a:rPr lang="en-US" dirty="0"/>
              <a:t>John Dolan</a:t>
            </a:r>
          </a:p>
        </p:txBody>
      </p:sp>
    </p:spTree>
    <p:extLst>
      <p:ext uri="{BB962C8B-B14F-4D97-AF65-F5344CB8AC3E}">
        <p14:creationId xmlns:p14="http://schemas.microsoft.com/office/powerpoint/2010/main" val="75281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81E8936-2270-47FE-94A4-398CB123EF90}"/>
              </a:ext>
            </a:extLst>
          </p:cNvPr>
          <p:cNvSpPr>
            <a:spLocks noGrp="1"/>
          </p:cNvSpPr>
          <p:nvPr>
            <p:ph type="title"/>
          </p:nvPr>
        </p:nvSpPr>
        <p:spPr>
          <a:xfrm>
            <a:off x="550863" y="4508500"/>
            <a:ext cx="4500562" cy="1562959"/>
          </a:xfrm>
        </p:spPr>
        <p:txBody>
          <a:bodyPr/>
          <a:lstStyle/>
          <a:p>
            <a:r>
              <a:rPr lang="en-US" dirty="0"/>
              <a:t>Timetable</a:t>
            </a:r>
          </a:p>
        </p:txBody>
      </p:sp>
      <p:pic>
        <p:nvPicPr>
          <p:cNvPr id="16" name="Picture Placeholder 15" descr="Data Points Digital background">
            <a:extLst>
              <a:ext uri="{FF2B5EF4-FFF2-40B4-BE49-F238E27FC236}">
                <a16:creationId xmlns:a16="http://schemas.microsoft.com/office/drawing/2014/main" id="{361E9ADB-7377-4CF1-9AE4-AEFBDEBEEEEC}"/>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12192000" cy="3776472"/>
          </a:xfrm>
        </p:spPr>
      </p:pic>
      <p:sp>
        <p:nvSpPr>
          <p:cNvPr id="13" name="Content Placeholder 12">
            <a:extLst>
              <a:ext uri="{FF2B5EF4-FFF2-40B4-BE49-F238E27FC236}">
                <a16:creationId xmlns:a16="http://schemas.microsoft.com/office/drawing/2014/main" id="{C0287FEC-3826-4868-8D93-52429C6156F5}"/>
              </a:ext>
            </a:extLst>
          </p:cNvPr>
          <p:cNvSpPr>
            <a:spLocks noGrp="1"/>
          </p:cNvSpPr>
          <p:nvPr>
            <p:ph sz="quarter" idx="15"/>
          </p:nvPr>
        </p:nvSpPr>
        <p:spPr>
          <a:xfrm>
            <a:off x="4500979" y="3986074"/>
            <a:ext cx="6982844" cy="2086114"/>
          </a:xfrm>
        </p:spPr>
        <p:txBody>
          <a:bodyPr>
            <a:normAutofit/>
          </a:bodyPr>
          <a:lstStyle/>
          <a:p>
            <a:r>
              <a:rPr lang="en-US" sz="2400" dirty="0"/>
              <a:t>Training would start with staff in the summer, training for students during the school year. The court proceedings would take place around November/December after all the training are completed. </a:t>
            </a:r>
          </a:p>
        </p:txBody>
      </p:sp>
      <p:sp>
        <p:nvSpPr>
          <p:cNvPr id="4" name="Date Placeholder 3">
            <a:extLst>
              <a:ext uri="{FF2B5EF4-FFF2-40B4-BE49-F238E27FC236}">
                <a16:creationId xmlns:a16="http://schemas.microsoft.com/office/drawing/2014/main" id="{0C329F70-04F7-4C70-BCF8-D4371F54EF2F}"/>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5" name="Footer Placeholder 4">
            <a:extLst>
              <a:ext uri="{FF2B5EF4-FFF2-40B4-BE49-F238E27FC236}">
                <a16:creationId xmlns:a16="http://schemas.microsoft.com/office/drawing/2014/main" id="{06A3302E-502D-4151-81C9-5FD6AF9596D6}"/>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10</a:t>
            </a:fld>
            <a:endParaRPr lang="en-US"/>
          </a:p>
        </p:txBody>
      </p:sp>
    </p:spTree>
    <p:extLst>
      <p:ext uri="{BB962C8B-B14F-4D97-AF65-F5344CB8AC3E}">
        <p14:creationId xmlns:p14="http://schemas.microsoft.com/office/powerpoint/2010/main" val="3521561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F8FAEED9-1ECD-45F9-87A0-9394BAEABB79}"/>
              </a:ext>
            </a:extLst>
          </p:cNvPr>
          <p:cNvSpPr>
            <a:spLocks noGrp="1"/>
          </p:cNvSpPr>
          <p:nvPr>
            <p:ph type="ctrTitle"/>
          </p:nvPr>
        </p:nvSpPr>
        <p:spPr>
          <a:xfrm>
            <a:off x="461169" y="1712250"/>
            <a:ext cx="5437187" cy="2986234"/>
          </a:xfrm>
        </p:spPr>
        <p:txBody>
          <a:bodyPr/>
          <a:lstStyle/>
          <a:p>
            <a:r>
              <a:rPr lang="en-US" dirty="0"/>
              <a:t>Thank You for your time and attention. Are</a:t>
            </a:r>
            <a:r>
              <a:rPr lang="en-US" sz="4800" dirty="0"/>
              <a:t> there any questions?</a:t>
            </a:r>
            <a:br>
              <a:rPr lang="en-US" sz="4800" dirty="0"/>
            </a:br>
            <a:endParaRPr lang="en-US" dirty="0"/>
          </a:p>
        </p:txBody>
      </p:sp>
      <p:sp>
        <p:nvSpPr>
          <p:cNvPr id="23" name="Subtitle 22">
            <a:extLst>
              <a:ext uri="{FF2B5EF4-FFF2-40B4-BE49-F238E27FC236}">
                <a16:creationId xmlns:a16="http://schemas.microsoft.com/office/drawing/2014/main" id="{8E5E4638-9BCB-4C2E-914F-CC868E2020D5}"/>
              </a:ext>
            </a:extLst>
          </p:cNvPr>
          <p:cNvSpPr>
            <a:spLocks noGrp="1"/>
          </p:cNvSpPr>
          <p:nvPr>
            <p:ph type="subTitle" idx="1"/>
          </p:nvPr>
        </p:nvSpPr>
        <p:spPr>
          <a:xfrm>
            <a:off x="550863" y="3827610"/>
            <a:ext cx="5437187" cy="2265216"/>
          </a:xfrm>
        </p:spPr>
        <p:txBody>
          <a:bodyPr/>
          <a:lstStyle/>
          <a:p>
            <a:r>
              <a:rPr lang="en-US" sz="9600" dirty="0"/>
              <a:t>	</a:t>
            </a:r>
          </a:p>
        </p:txBody>
      </p:sp>
      <p:pic>
        <p:nvPicPr>
          <p:cNvPr id="27" name="Picture Placeholder 26" descr="Data Points Digital background">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2880360"/>
          </a:xfrm>
        </p:spPr>
      </p:pic>
      <p:pic>
        <p:nvPicPr>
          <p:cNvPr id="33" name="Picture Placeholder 32" descr="Data Points Digital background">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3" cstate="screen">
            <a:extLst>
              <a:ext uri="{28A0092B-C50C-407E-A947-70E740481C1C}">
                <a14:useLocalDpi xmlns:a14="http://schemas.microsoft.com/office/drawing/2010/main" val="0"/>
              </a:ext>
            </a:extLst>
          </a:blip>
          <a:srcRect/>
          <a:stretch/>
        </p:blipFill>
        <p:spPr>
          <a:xfrm>
            <a:off x="6556248" y="3429000"/>
            <a:ext cx="5084064" cy="2880360"/>
          </a:xfrm>
        </p:spPr>
      </p:pic>
      <p:sp>
        <p:nvSpPr>
          <p:cNvPr id="4" name="Date Placeholder 3">
            <a:extLst>
              <a:ext uri="{FF2B5EF4-FFF2-40B4-BE49-F238E27FC236}">
                <a16:creationId xmlns:a16="http://schemas.microsoft.com/office/drawing/2014/main" id="{7823E305-6365-4345-8BD1-4A31C61D96CB}"/>
              </a:ext>
            </a:extLst>
          </p:cNvPr>
          <p:cNvSpPr>
            <a:spLocks noGrp="1"/>
          </p:cNvSpPr>
          <p:nvPr>
            <p:ph type="dt" sz="half" idx="10"/>
          </p:nvPr>
        </p:nvSpPr>
        <p:spPr>
          <a:xfrm>
            <a:off x="550863" y="6507212"/>
            <a:ext cx="2628900" cy="153888"/>
          </a:xfrm>
        </p:spPr>
        <p:txBody>
          <a:bodyPr/>
          <a:lstStyle/>
          <a:p>
            <a:r>
              <a:rPr lang="en-US"/>
              <a:t>Tuesday, February 2, 20XX</a:t>
            </a:r>
          </a:p>
        </p:txBody>
      </p:sp>
      <p:sp>
        <p:nvSpPr>
          <p:cNvPr id="5" name="Footer Placeholder 4">
            <a:extLst>
              <a:ext uri="{FF2B5EF4-FFF2-40B4-BE49-F238E27FC236}">
                <a16:creationId xmlns:a16="http://schemas.microsoft.com/office/drawing/2014/main" id="{0B37A3FF-ED32-4C4A-A21F-848A3BF6F896}"/>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11</a:t>
            </a:fld>
            <a:endParaRPr lang="en-US"/>
          </a:p>
        </p:txBody>
      </p:sp>
    </p:spTree>
    <p:extLst>
      <p:ext uri="{BB962C8B-B14F-4D97-AF65-F5344CB8AC3E}">
        <p14:creationId xmlns:p14="http://schemas.microsoft.com/office/powerpoint/2010/main" val="324779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0D2D-9B3E-332F-01D5-081297A9E559}"/>
              </a:ext>
            </a:extLst>
          </p:cNvPr>
          <p:cNvSpPr>
            <a:spLocks noGrp="1"/>
          </p:cNvSpPr>
          <p:nvPr>
            <p:ph type="title"/>
          </p:nvPr>
        </p:nvSpPr>
        <p:spPr/>
        <p:txBody>
          <a:bodyPr/>
          <a:lstStyle/>
          <a:p>
            <a:pPr algn="ctr"/>
            <a:r>
              <a:rPr lang="en-US" dirty="0"/>
              <a:t>What is a Youth Court in a school?</a:t>
            </a:r>
          </a:p>
        </p:txBody>
      </p:sp>
      <p:sp>
        <p:nvSpPr>
          <p:cNvPr id="3" name="Content Placeholder 2">
            <a:extLst>
              <a:ext uri="{FF2B5EF4-FFF2-40B4-BE49-F238E27FC236}">
                <a16:creationId xmlns:a16="http://schemas.microsoft.com/office/drawing/2014/main" id="{D20635F2-5AC8-4AC1-06E6-766D70706D14}"/>
              </a:ext>
            </a:extLst>
          </p:cNvPr>
          <p:cNvSpPr>
            <a:spLocks noGrp="1"/>
          </p:cNvSpPr>
          <p:nvPr>
            <p:ph idx="1"/>
          </p:nvPr>
        </p:nvSpPr>
        <p:spPr>
          <a:xfrm>
            <a:off x="550863" y="1402673"/>
            <a:ext cx="11090274" cy="4690152"/>
          </a:xfrm>
        </p:spPr>
        <p:txBody>
          <a:bodyPr/>
          <a:lstStyle/>
          <a:p>
            <a:r>
              <a:rPr lang="en-US" sz="2800" b="1" dirty="0">
                <a:solidFill>
                  <a:srgbClr val="FFFF00">
                    <a:alpha val="60000"/>
                  </a:srgbClr>
                </a:solidFill>
              </a:rPr>
              <a:t>Youth court is a student run restorative justice program that gives students that make a poor choice an opportunity to improve their behavior without being suspended or punished in the traditional way. Youth Court is a student run organization that can help other students become responsible for their behavior and make better choices in the future.  The goal of youth court is to help students take responsibility for their actions/behaviors and to teach strategies for students to become more successful.</a:t>
            </a:r>
          </a:p>
          <a:p>
            <a:r>
              <a:rPr lang="en-US" dirty="0"/>
              <a:t>The School District of Philadelphia</a:t>
            </a:r>
          </a:p>
        </p:txBody>
      </p:sp>
      <p:sp>
        <p:nvSpPr>
          <p:cNvPr id="4" name="Date Placeholder 3">
            <a:extLst>
              <a:ext uri="{FF2B5EF4-FFF2-40B4-BE49-F238E27FC236}">
                <a16:creationId xmlns:a16="http://schemas.microsoft.com/office/drawing/2014/main" id="{CA3BBF17-8F04-00A4-6D89-3EFFCF170028}"/>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FA200BAB-19C6-2F60-4BD1-3C5ABDEB96FA}"/>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B006ABAC-C35E-F15F-798E-FB697D1189DE}"/>
              </a:ext>
            </a:extLst>
          </p:cNvPr>
          <p:cNvSpPr>
            <a:spLocks noGrp="1"/>
          </p:cNvSpPr>
          <p:nvPr>
            <p:ph type="sldNum" sz="quarter" idx="12"/>
          </p:nvPr>
        </p:nvSpPr>
        <p:spPr/>
        <p:txBody>
          <a:bodyPr/>
          <a:lstStyle/>
          <a:p>
            <a:fld id="{DBA1B0FB-D917-4C8C-928F-313BD683BF39}" type="slidenum">
              <a:rPr lang="en-US" smtClean="0"/>
              <a:t>2</a:t>
            </a:fld>
            <a:endParaRPr lang="en-US"/>
          </a:p>
        </p:txBody>
      </p:sp>
    </p:spTree>
    <p:extLst>
      <p:ext uri="{BB962C8B-B14F-4D97-AF65-F5344CB8AC3E}">
        <p14:creationId xmlns:p14="http://schemas.microsoft.com/office/powerpoint/2010/main" val="3035822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3104B-0949-AFBB-3081-79D7031166A8}"/>
              </a:ext>
            </a:extLst>
          </p:cNvPr>
          <p:cNvSpPr>
            <a:spLocks noGrp="1"/>
          </p:cNvSpPr>
          <p:nvPr>
            <p:ph type="title"/>
          </p:nvPr>
        </p:nvSpPr>
        <p:spPr>
          <a:xfrm>
            <a:off x="550862" y="355107"/>
            <a:ext cx="11091600" cy="1269507"/>
          </a:xfrm>
        </p:spPr>
        <p:txBody>
          <a:bodyPr/>
          <a:lstStyle/>
          <a:p>
            <a:pPr algn="ctr"/>
            <a:r>
              <a:rPr lang="en-US" sz="4400" dirty="0"/>
              <a:t>What benefits do Youth Courts give students, schools, and communities?</a:t>
            </a:r>
          </a:p>
        </p:txBody>
      </p:sp>
      <p:sp>
        <p:nvSpPr>
          <p:cNvPr id="3" name="Content Placeholder 2">
            <a:extLst>
              <a:ext uri="{FF2B5EF4-FFF2-40B4-BE49-F238E27FC236}">
                <a16:creationId xmlns:a16="http://schemas.microsoft.com/office/drawing/2014/main" id="{1743A32F-6CD3-8566-EF57-7C591E3666ED}"/>
              </a:ext>
            </a:extLst>
          </p:cNvPr>
          <p:cNvSpPr>
            <a:spLocks noGrp="1"/>
          </p:cNvSpPr>
          <p:nvPr>
            <p:ph idx="1"/>
          </p:nvPr>
        </p:nvSpPr>
        <p:spPr>
          <a:xfrm>
            <a:off x="550863" y="1784352"/>
            <a:ext cx="11090274" cy="4563121"/>
          </a:xfrm>
        </p:spPr>
        <p:txBody>
          <a:bodyPr/>
          <a:lstStyle/>
          <a:p>
            <a:r>
              <a:rPr lang="en-US" sz="2800" dirty="0">
                <a:solidFill>
                  <a:srgbClr val="FFFF00">
                    <a:alpha val="60000"/>
                  </a:srgbClr>
                </a:solidFill>
              </a:rPr>
              <a:t>Students who are involved in the program as members of the court system have an opportunity to have some ownership in the building and some say about restorative practices in the building.</a:t>
            </a:r>
          </a:p>
          <a:p>
            <a:r>
              <a:rPr lang="en-US" sz="2800" dirty="0">
                <a:solidFill>
                  <a:srgbClr val="FFFF00">
                    <a:alpha val="60000"/>
                  </a:srgbClr>
                </a:solidFill>
              </a:rPr>
              <a:t>Provides opportunities to learn and partake in how the legal system works.</a:t>
            </a:r>
          </a:p>
          <a:p>
            <a:r>
              <a:rPr lang="en-US" sz="2800" dirty="0">
                <a:solidFill>
                  <a:srgbClr val="FFFF00">
                    <a:alpha val="60000"/>
                  </a:srgbClr>
                </a:solidFill>
              </a:rPr>
              <a:t>Provides lifetime skills like leadership skills, communication, problem solving, working together, mentoring, displayed empathy, developing higher level thinking skills and teamwork that can be used in and out of school.</a:t>
            </a:r>
          </a:p>
          <a:p>
            <a:endParaRPr lang="en-US" dirty="0"/>
          </a:p>
        </p:txBody>
      </p:sp>
      <p:sp>
        <p:nvSpPr>
          <p:cNvPr id="4" name="Date Placeholder 3">
            <a:extLst>
              <a:ext uri="{FF2B5EF4-FFF2-40B4-BE49-F238E27FC236}">
                <a16:creationId xmlns:a16="http://schemas.microsoft.com/office/drawing/2014/main" id="{DAD14E7F-4A9D-AB71-C03E-69F91BB47B89}"/>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5117938F-4C82-100B-08E8-E88B643482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B5CE2E-7E44-2945-8ED7-96D3666EBC60}"/>
              </a:ext>
            </a:extLst>
          </p:cNvPr>
          <p:cNvSpPr>
            <a:spLocks noGrp="1"/>
          </p:cNvSpPr>
          <p:nvPr>
            <p:ph type="sldNum" sz="quarter" idx="12"/>
          </p:nvPr>
        </p:nvSpPr>
        <p:spPr/>
        <p:txBody>
          <a:bodyPr/>
          <a:lstStyle/>
          <a:p>
            <a:fld id="{DBA1B0FB-D917-4C8C-928F-313BD683BF39}" type="slidenum">
              <a:rPr lang="en-US" smtClean="0"/>
              <a:t>3</a:t>
            </a:fld>
            <a:endParaRPr lang="en-US"/>
          </a:p>
        </p:txBody>
      </p:sp>
    </p:spTree>
    <p:extLst>
      <p:ext uri="{BB962C8B-B14F-4D97-AF65-F5344CB8AC3E}">
        <p14:creationId xmlns:p14="http://schemas.microsoft.com/office/powerpoint/2010/main" val="3873642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2D0D6-8CB9-8F62-E804-C1944592B161}"/>
              </a:ext>
            </a:extLst>
          </p:cNvPr>
          <p:cNvSpPr>
            <a:spLocks noGrp="1"/>
          </p:cNvSpPr>
          <p:nvPr>
            <p:ph type="title"/>
          </p:nvPr>
        </p:nvSpPr>
        <p:spPr>
          <a:xfrm>
            <a:off x="550863" y="331100"/>
            <a:ext cx="11091600" cy="1332000"/>
          </a:xfrm>
        </p:spPr>
        <p:txBody>
          <a:bodyPr/>
          <a:lstStyle/>
          <a:p>
            <a:pPr algn="ctr"/>
            <a:r>
              <a:rPr lang="en-US" sz="4400" dirty="0"/>
              <a:t>What benefits do Youth Courts give students, schools, and communities?</a:t>
            </a:r>
          </a:p>
        </p:txBody>
      </p:sp>
      <p:sp>
        <p:nvSpPr>
          <p:cNvPr id="3" name="Content Placeholder 2">
            <a:extLst>
              <a:ext uri="{FF2B5EF4-FFF2-40B4-BE49-F238E27FC236}">
                <a16:creationId xmlns:a16="http://schemas.microsoft.com/office/drawing/2014/main" id="{CDE964E4-61CB-7C39-9E9B-83EA2B46A16A}"/>
              </a:ext>
            </a:extLst>
          </p:cNvPr>
          <p:cNvSpPr>
            <a:spLocks noGrp="1"/>
          </p:cNvSpPr>
          <p:nvPr>
            <p:ph idx="1"/>
          </p:nvPr>
        </p:nvSpPr>
        <p:spPr>
          <a:xfrm>
            <a:off x="550863" y="1476462"/>
            <a:ext cx="11090274" cy="4067675"/>
          </a:xfrm>
        </p:spPr>
        <p:txBody>
          <a:bodyPr/>
          <a:lstStyle/>
          <a:p>
            <a:r>
              <a:rPr lang="en-US" sz="2800" dirty="0">
                <a:solidFill>
                  <a:srgbClr val="FFFF00">
                    <a:alpha val="60000"/>
                  </a:srgbClr>
                </a:solidFill>
              </a:rPr>
              <a:t>Provides students with feedback from their peers on discipline issues and enhances the students “voice” while improving relationships between students and between teachers and students.</a:t>
            </a:r>
          </a:p>
          <a:p>
            <a:r>
              <a:rPr lang="en-US" sz="2800" dirty="0">
                <a:solidFill>
                  <a:srgbClr val="FFFF00">
                    <a:alpha val="60000"/>
                  </a:srgbClr>
                </a:solidFill>
              </a:rPr>
              <a:t>Youth Courts utilize positive peer pressure to encourage students to help their friends </a:t>
            </a:r>
            <a:r>
              <a:rPr lang="en-US" sz="2800">
                <a:solidFill>
                  <a:srgbClr val="FFFF00">
                    <a:alpha val="60000"/>
                  </a:srgbClr>
                </a:solidFill>
              </a:rPr>
              <a:t>and their peers </a:t>
            </a:r>
            <a:r>
              <a:rPr lang="en-US" sz="2800" dirty="0">
                <a:solidFill>
                  <a:srgbClr val="FFFF00">
                    <a:alpha val="60000"/>
                  </a:srgbClr>
                </a:solidFill>
              </a:rPr>
              <a:t>make good decisions. </a:t>
            </a:r>
          </a:p>
          <a:p>
            <a:r>
              <a:rPr lang="en-US" sz="2800" dirty="0">
                <a:solidFill>
                  <a:srgbClr val="FFFF00">
                    <a:alpha val="60000"/>
                  </a:srgbClr>
                </a:solidFill>
              </a:rPr>
              <a:t>Students who do not graduate from high school are eight times more likely to end up in jail or prison. Youth Court can help and encourage behavior change and a connection to the school.</a:t>
            </a:r>
          </a:p>
          <a:p>
            <a:r>
              <a:rPr lang="en-US" sz="2800" dirty="0">
                <a:solidFill>
                  <a:srgbClr val="FFFF00">
                    <a:alpha val="60000"/>
                  </a:srgbClr>
                </a:solidFill>
              </a:rPr>
              <a:t>Youth Courts keep student offenders in school where they belong!</a:t>
            </a:r>
          </a:p>
          <a:p>
            <a:endParaRPr lang="en-US" dirty="0"/>
          </a:p>
          <a:p>
            <a:endParaRPr lang="en-US" dirty="0"/>
          </a:p>
        </p:txBody>
      </p:sp>
      <p:sp>
        <p:nvSpPr>
          <p:cNvPr id="4" name="Date Placeholder 3">
            <a:extLst>
              <a:ext uri="{FF2B5EF4-FFF2-40B4-BE49-F238E27FC236}">
                <a16:creationId xmlns:a16="http://schemas.microsoft.com/office/drawing/2014/main" id="{4AC59AFD-AA3F-6574-AE22-78850817E91E}"/>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E9CF47F0-2832-6797-1AC2-88700F2DE9FA}"/>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5064BAFF-EBED-EB7E-9A75-787AC9CDF45B}"/>
              </a:ext>
            </a:extLst>
          </p:cNvPr>
          <p:cNvSpPr>
            <a:spLocks noGrp="1"/>
          </p:cNvSpPr>
          <p:nvPr>
            <p:ph type="sldNum" sz="quarter" idx="12"/>
          </p:nvPr>
        </p:nvSpPr>
        <p:spPr/>
        <p:txBody>
          <a:bodyPr/>
          <a:lstStyle/>
          <a:p>
            <a:fld id="{DBA1B0FB-D917-4C8C-928F-313BD683BF39}" type="slidenum">
              <a:rPr lang="en-US" smtClean="0"/>
              <a:t>4</a:t>
            </a:fld>
            <a:endParaRPr lang="en-US"/>
          </a:p>
        </p:txBody>
      </p:sp>
    </p:spTree>
    <p:extLst>
      <p:ext uri="{BB962C8B-B14F-4D97-AF65-F5344CB8AC3E}">
        <p14:creationId xmlns:p14="http://schemas.microsoft.com/office/powerpoint/2010/main" val="2009346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ABCF3-D646-807D-86DC-6703C81D31C9}"/>
              </a:ext>
            </a:extLst>
          </p:cNvPr>
          <p:cNvSpPr>
            <a:spLocks noGrp="1"/>
          </p:cNvSpPr>
          <p:nvPr>
            <p:ph type="title"/>
          </p:nvPr>
        </p:nvSpPr>
        <p:spPr>
          <a:xfrm>
            <a:off x="550862" y="549275"/>
            <a:ext cx="11091600" cy="742630"/>
          </a:xfrm>
        </p:spPr>
        <p:txBody>
          <a:bodyPr/>
          <a:lstStyle/>
          <a:p>
            <a:pPr algn="ctr"/>
            <a:r>
              <a:rPr lang="en-US" dirty="0"/>
              <a:t>What is Restorative Justice?</a:t>
            </a:r>
          </a:p>
        </p:txBody>
      </p:sp>
      <p:sp>
        <p:nvSpPr>
          <p:cNvPr id="3" name="Content Placeholder 2">
            <a:extLst>
              <a:ext uri="{FF2B5EF4-FFF2-40B4-BE49-F238E27FC236}">
                <a16:creationId xmlns:a16="http://schemas.microsoft.com/office/drawing/2014/main" id="{3C397703-D8EF-011B-EDD1-ECEA07DCEEC5}"/>
              </a:ext>
            </a:extLst>
          </p:cNvPr>
          <p:cNvSpPr>
            <a:spLocks noGrp="1"/>
          </p:cNvSpPr>
          <p:nvPr>
            <p:ph idx="1"/>
          </p:nvPr>
        </p:nvSpPr>
        <p:spPr>
          <a:xfrm>
            <a:off x="550863" y="1359017"/>
            <a:ext cx="11090274" cy="4733807"/>
          </a:xfrm>
        </p:spPr>
        <p:txBody>
          <a:bodyPr/>
          <a:lstStyle/>
          <a:p>
            <a:r>
              <a:rPr lang="en-US" sz="2800" dirty="0">
                <a:solidFill>
                  <a:srgbClr val="FFFF00">
                    <a:alpha val="60000"/>
                  </a:srgbClr>
                </a:solidFill>
              </a:rPr>
              <a:t>In restorative justice, the point is to repair harm and prevent the offense from happening again, not to create more harm by punishing the offender.</a:t>
            </a:r>
          </a:p>
          <a:p>
            <a:pPr marL="0" indent="0">
              <a:buNone/>
            </a:pPr>
            <a:endParaRPr lang="en-US" sz="2800" dirty="0">
              <a:solidFill>
                <a:srgbClr val="FFFF00">
                  <a:alpha val="60000"/>
                </a:srgbClr>
              </a:solidFill>
            </a:endParaRPr>
          </a:p>
          <a:p>
            <a:r>
              <a:rPr lang="en-US" sz="2800" dirty="0">
                <a:solidFill>
                  <a:srgbClr val="FFFF00">
                    <a:alpha val="60000"/>
                  </a:srgbClr>
                </a:solidFill>
              </a:rPr>
              <a:t>The people affected by the hurt behavior should be involved in its resolution. </a:t>
            </a:r>
            <a:r>
              <a:rPr lang="en-US" sz="2800" b="1" i="1" dirty="0">
                <a:solidFill>
                  <a:srgbClr val="FFFF00">
                    <a:alpha val="60000"/>
                  </a:srgbClr>
                </a:solidFill>
              </a:rPr>
              <a:t>This includes offenders, victims and other school-community members</a:t>
            </a:r>
            <a:r>
              <a:rPr lang="en-US" sz="2800" dirty="0">
                <a:solidFill>
                  <a:srgbClr val="FFFF00">
                    <a:alpha val="60000"/>
                  </a:srgbClr>
                </a:solidFill>
              </a:rPr>
              <a:t>. </a:t>
            </a:r>
          </a:p>
          <a:p>
            <a:pPr marL="0" indent="0">
              <a:buNone/>
            </a:pPr>
            <a:endParaRPr lang="en-US" dirty="0"/>
          </a:p>
        </p:txBody>
      </p:sp>
      <p:sp>
        <p:nvSpPr>
          <p:cNvPr id="4" name="Date Placeholder 3">
            <a:extLst>
              <a:ext uri="{FF2B5EF4-FFF2-40B4-BE49-F238E27FC236}">
                <a16:creationId xmlns:a16="http://schemas.microsoft.com/office/drawing/2014/main" id="{B7221DA6-7A76-69DB-04B8-BD412C9E7AEE}"/>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0929A8B6-759C-5E0F-3468-4CE3A14EAEA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CF4F4E3-C542-7E34-32CA-A2C81BA9C28F}"/>
              </a:ext>
            </a:extLst>
          </p:cNvPr>
          <p:cNvSpPr>
            <a:spLocks noGrp="1"/>
          </p:cNvSpPr>
          <p:nvPr>
            <p:ph type="sldNum" sz="quarter" idx="12"/>
          </p:nvPr>
        </p:nvSpPr>
        <p:spPr/>
        <p:txBody>
          <a:bodyPr/>
          <a:lstStyle/>
          <a:p>
            <a:fld id="{DBA1B0FB-D917-4C8C-928F-313BD683BF39}" type="slidenum">
              <a:rPr lang="en-US" smtClean="0"/>
              <a:t>5</a:t>
            </a:fld>
            <a:endParaRPr lang="en-US"/>
          </a:p>
        </p:txBody>
      </p:sp>
    </p:spTree>
    <p:extLst>
      <p:ext uri="{BB962C8B-B14F-4D97-AF65-F5344CB8AC3E}">
        <p14:creationId xmlns:p14="http://schemas.microsoft.com/office/powerpoint/2010/main" val="458865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CDAE7-7D63-6C75-9320-70EF6F9D5A2F}"/>
              </a:ext>
            </a:extLst>
          </p:cNvPr>
          <p:cNvSpPr>
            <a:spLocks noGrp="1"/>
          </p:cNvSpPr>
          <p:nvPr>
            <p:ph type="title"/>
          </p:nvPr>
        </p:nvSpPr>
        <p:spPr>
          <a:xfrm>
            <a:off x="550862" y="549275"/>
            <a:ext cx="11091600" cy="776186"/>
          </a:xfrm>
        </p:spPr>
        <p:txBody>
          <a:bodyPr/>
          <a:lstStyle/>
          <a:p>
            <a:pPr algn="ctr"/>
            <a:r>
              <a:rPr lang="en-US" dirty="0"/>
              <a:t>Effectiveness of a Youth Court</a:t>
            </a:r>
          </a:p>
        </p:txBody>
      </p:sp>
      <p:sp>
        <p:nvSpPr>
          <p:cNvPr id="3" name="Content Placeholder 2">
            <a:extLst>
              <a:ext uri="{FF2B5EF4-FFF2-40B4-BE49-F238E27FC236}">
                <a16:creationId xmlns:a16="http://schemas.microsoft.com/office/drawing/2014/main" id="{C12176AB-DF1D-780E-76A9-27DC37AD529A}"/>
              </a:ext>
            </a:extLst>
          </p:cNvPr>
          <p:cNvSpPr>
            <a:spLocks noGrp="1"/>
          </p:cNvSpPr>
          <p:nvPr>
            <p:ph idx="1"/>
          </p:nvPr>
        </p:nvSpPr>
        <p:spPr>
          <a:xfrm>
            <a:off x="550863" y="1325461"/>
            <a:ext cx="11090274" cy="4767363"/>
          </a:xfrm>
        </p:spPr>
        <p:txBody>
          <a:bodyPr/>
          <a:lstStyle/>
          <a:p>
            <a:r>
              <a:rPr lang="en-US" sz="3200" dirty="0">
                <a:solidFill>
                  <a:srgbClr val="FFFF00">
                    <a:alpha val="60000"/>
                  </a:srgbClr>
                </a:solidFill>
                <a:ea typeface="Cambria" panose="02040503050406030204" pitchFamily="18" charset="0"/>
              </a:rPr>
              <a:t>Students “learn by doing” (Dewey).</a:t>
            </a:r>
          </a:p>
          <a:p>
            <a:r>
              <a:rPr lang="en-US" sz="3200" dirty="0">
                <a:solidFill>
                  <a:srgbClr val="FFFF00">
                    <a:alpha val="60000"/>
                  </a:srgbClr>
                </a:solidFill>
                <a:ea typeface="Cambria" panose="02040503050406030204" pitchFamily="18" charset="0"/>
              </a:rPr>
              <a:t>Students are more engaged because they are actively participating in running the court with no outside help.</a:t>
            </a:r>
          </a:p>
          <a:p>
            <a:r>
              <a:rPr lang="en-US" sz="3200" dirty="0">
                <a:solidFill>
                  <a:srgbClr val="FFFF00">
                    <a:alpha val="60000"/>
                  </a:srgbClr>
                </a:solidFill>
                <a:ea typeface="Cambria" panose="02040503050406030204" pitchFamily="18" charset="0"/>
              </a:rPr>
              <a:t>Students become empowered and own the Youth Court.</a:t>
            </a:r>
          </a:p>
          <a:p>
            <a:pPr marL="0" marR="0">
              <a:spcBef>
                <a:spcPts val="0"/>
              </a:spcBef>
              <a:spcAft>
                <a:spcPts val="0"/>
              </a:spcAft>
            </a:pPr>
            <a:r>
              <a:rPr lang="en-US" sz="3200" dirty="0">
                <a:solidFill>
                  <a:srgbClr val="FFFF00">
                    <a:alpha val="60000"/>
                  </a:srgbClr>
                </a:solidFill>
                <a:ea typeface="Cambria" panose="02040503050406030204" pitchFamily="18" charset="0"/>
              </a:rPr>
              <a:t>Many students have experienced trauma in their lives, and we don’t want to retraumatize students by punishing them and making them feel even worse. We want to help them and hold them accountable.</a:t>
            </a:r>
          </a:p>
          <a:p>
            <a:endParaRPr lang="en-US" dirty="0"/>
          </a:p>
          <a:p>
            <a:endParaRPr lang="en-US" dirty="0"/>
          </a:p>
        </p:txBody>
      </p:sp>
      <p:sp>
        <p:nvSpPr>
          <p:cNvPr id="4" name="Date Placeholder 3">
            <a:extLst>
              <a:ext uri="{FF2B5EF4-FFF2-40B4-BE49-F238E27FC236}">
                <a16:creationId xmlns:a16="http://schemas.microsoft.com/office/drawing/2014/main" id="{FD63F62C-A1CD-AF3D-D949-A859067B510E}"/>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8BBB148E-3BC6-EAE5-64DF-05F3BA2C3C5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505B52DA-E093-D0F1-68A6-D71B2C2DCAC2}"/>
              </a:ext>
            </a:extLst>
          </p:cNvPr>
          <p:cNvSpPr>
            <a:spLocks noGrp="1"/>
          </p:cNvSpPr>
          <p:nvPr>
            <p:ph type="sldNum" sz="quarter" idx="12"/>
          </p:nvPr>
        </p:nvSpPr>
        <p:spPr/>
        <p:txBody>
          <a:bodyPr/>
          <a:lstStyle/>
          <a:p>
            <a:fld id="{DBA1B0FB-D917-4C8C-928F-313BD683BF39}" type="slidenum">
              <a:rPr lang="en-US" smtClean="0"/>
              <a:t>6</a:t>
            </a:fld>
            <a:endParaRPr lang="en-US"/>
          </a:p>
        </p:txBody>
      </p:sp>
    </p:spTree>
    <p:extLst>
      <p:ext uri="{BB962C8B-B14F-4D97-AF65-F5344CB8AC3E}">
        <p14:creationId xmlns:p14="http://schemas.microsoft.com/office/powerpoint/2010/main" val="4137000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56" name="Group 55">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998" y="5334748"/>
            <a:ext cx="678135" cy="990000"/>
            <a:chOff x="10490969" y="1448827"/>
            <a:chExt cx="678135" cy="990000"/>
          </a:xfrm>
        </p:grpSpPr>
        <p:sp>
          <p:nvSpPr>
            <p:cNvPr id="57" name="Freeform: Shape 56">
              <a:extLst>
                <a:ext uri="{FF2B5EF4-FFF2-40B4-BE49-F238E27FC236}">
                  <a16:creationId xmlns:a16="http://schemas.microsoft.com/office/drawing/2014/main" id="{02ECB475-568C-47AC-B16D-2E202DEB2D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8" name="Oval 57">
              <a:extLst>
                <a:ext uri="{FF2B5EF4-FFF2-40B4-BE49-F238E27FC236}">
                  <a16:creationId xmlns:a16="http://schemas.microsoft.com/office/drawing/2014/main" id="{080D8764-525A-441E-B58F-068E82F09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9" name="Oval 58">
              <a:extLst>
                <a:ext uri="{FF2B5EF4-FFF2-40B4-BE49-F238E27FC236}">
                  <a16:creationId xmlns:a16="http://schemas.microsoft.com/office/drawing/2014/main" id="{11196109-6F2B-4738-B2FC-2CCC753AA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0" name="Freeform: Shape 59">
              <a:extLst>
                <a:ext uri="{FF2B5EF4-FFF2-40B4-BE49-F238E27FC236}">
                  <a16:creationId xmlns:a16="http://schemas.microsoft.com/office/drawing/2014/main" id="{F7E468C2-69B8-470B-85E3-801A3CB1D7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useBgFill="1">
        <p:nvSpPr>
          <p:cNvPr id="62" name="Rectangle 61">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46426E-F6F6-4A7C-9181-8C3090996261}"/>
              </a:ext>
            </a:extLst>
          </p:cNvPr>
          <p:cNvSpPr>
            <a:spLocks noGrp="1"/>
          </p:cNvSpPr>
          <p:nvPr>
            <p:ph type="title"/>
          </p:nvPr>
        </p:nvSpPr>
        <p:spPr>
          <a:xfrm>
            <a:off x="550863" y="549275"/>
            <a:ext cx="4500562" cy="1562959"/>
          </a:xfrm>
        </p:spPr>
        <p:txBody>
          <a:bodyPr vert="horz" wrap="square" lIns="0" tIns="0" rIns="0" bIns="0" rtlCol="0" anchor="t" anchorCtr="0">
            <a:normAutofit/>
          </a:bodyPr>
          <a:lstStyle/>
          <a:p>
            <a:pPr>
              <a:lnSpc>
                <a:spcPct val="100000"/>
              </a:lnSpc>
            </a:pPr>
            <a:r>
              <a:rPr lang="en-US" dirty="0"/>
              <a:t>Youth Court:</a:t>
            </a:r>
          </a:p>
        </p:txBody>
      </p:sp>
      <p:sp>
        <p:nvSpPr>
          <p:cNvPr id="3" name="Content Placeholder 2">
            <a:extLst>
              <a:ext uri="{FF2B5EF4-FFF2-40B4-BE49-F238E27FC236}">
                <a16:creationId xmlns:a16="http://schemas.microsoft.com/office/drawing/2014/main" id="{D3B60D6F-4D0F-4D33-B2A7-159C8583FF00}"/>
              </a:ext>
            </a:extLst>
          </p:cNvPr>
          <p:cNvSpPr>
            <a:spLocks noGrp="1"/>
          </p:cNvSpPr>
          <p:nvPr>
            <p:ph idx="1"/>
          </p:nvPr>
        </p:nvSpPr>
        <p:spPr>
          <a:xfrm>
            <a:off x="4344195" y="617261"/>
            <a:ext cx="6373813" cy="1746250"/>
          </a:xfrm>
        </p:spPr>
        <p:txBody>
          <a:bodyPr vert="horz" wrap="square" lIns="0" tIns="0" rIns="0" bIns="0" rtlCol="0" anchor="t">
            <a:normAutofit/>
          </a:bodyPr>
          <a:lstStyle/>
          <a:p>
            <a:pPr marL="0" indent="0">
              <a:lnSpc>
                <a:spcPct val="100000"/>
              </a:lnSpc>
            </a:pPr>
            <a:r>
              <a:rPr lang="en-US" sz="4400" dirty="0"/>
              <a:t>In one school year, a school district saw:</a:t>
            </a:r>
          </a:p>
          <a:p>
            <a:pPr>
              <a:lnSpc>
                <a:spcPct val="100000"/>
              </a:lnSpc>
              <a:buFont typeface="Arial" panose="020B0604020202020204" pitchFamily="34" charset="0"/>
              <a:buChar char="•"/>
            </a:pPr>
            <a:endParaRPr lang="en-US" sz="600" dirty="0"/>
          </a:p>
        </p:txBody>
      </p:sp>
      <p:pic>
        <p:nvPicPr>
          <p:cNvPr id="21" name="Picture 20">
            <a:extLst>
              <a:ext uri="{FF2B5EF4-FFF2-40B4-BE49-F238E27FC236}">
                <a16:creationId xmlns:a16="http://schemas.microsoft.com/office/drawing/2014/main" id="{5158BA99-C82B-873F-0BD9-6B3DB45005FC}"/>
              </a:ext>
            </a:extLst>
          </p:cNvPr>
          <p:cNvPicPr>
            <a:picLocks noChangeAspect="1"/>
          </p:cNvPicPr>
          <p:nvPr/>
        </p:nvPicPr>
        <p:blipFill>
          <a:blip r:embed="rId2"/>
          <a:stretch>
            <a:fillRect/>
          </a:stretch>
        </p:blipFill>
        <p:spPr>
          <a:xfrm>
            <a:off x="1937489" y="2644827"/>
            <a:ext cx="3113935" cy="3640362"/>
          </a:xfrm>
          <a:custGeom>
            <a:avLst/>
            <a:gdLst/>
            <a:ahLst/>
            <a:cxnLst/>
            <a:rect l="l" t="t" r="r" b="b"/>
            <a:pathLst>
              <a:path w="5051426" h="3640362">
                <a:moveTo>
                  <a:pt x="0" y="0"/>
                </a:moveTo>
                <a:lnTo>
                  <a:pt x="5051426" y="0"/>
                </a:lnTo>
                <a:lnTo>
                  <a:pt x="5051426" y="3640362"/>
                </a:lnTo>
                <a:lnTo>
                  <a:pt x="0" y="3640362"/>
                </a:lnTo>
                <a:close/>
              </a:path>
            </a:pathLst>
          </a:custGeom>
        </p:spPr>
      </p:pic>
      <p:pic>
        <p:nvPicPr>
          <p:cNvPr id="5" name="Picture 4">
            <a:extLst>
              <a:ext uri="{FF2B5EF4-FFF2-40B4-BE49-F238E27FC236}">
                <a16:creationId xmlns:a16="http://schemas.microsoft.com/office/drawing/2014/main" id="{DD447A8C-A974-E539-CA4D-1861B6537BB8}"/>
              </a:ext>
            </a:extLst>
          </p:cNvPr>
          <p:cNvPicPr>
            <a:picLocks noChangeAspect="1"/>
          </p:cNvPicPr>
          <p:nvPr/>
        </p:nvPicPr>
        <p:blipFill>
          <a:blip r:embed="rId3"/>
          <a:stretch>
            <a:fillRect/>
          </a:stretch>
        </p:blipFill>
        <p:spPr>
          <a:xfrm>
            <a:off x="7277100" y="2641265"/>
            <a:ext cx="3248389" cy="3640362"/>
          </a:xfrm>
          <a:custGeom>
            <a:avLst/>
            <a:gdLst/>
            <a:ahLst/>
            <a:cxnLst/>
            <a:rect l="l" t="t" r="r" b="b"/>
            <a:pathLst>
              <a:path w="5051426" h="3640362">
                <a:moveTo>
                  <a:pt x="0" y="0"/>
                </a:moveTo>
                <a:lnTo>
                  <a:pt x="5051426" y="0"/>
                </a:lnTo>
                <a:lnTo>
                  <a:pt x="5051426" y="3640362"/>
                </a:lnTo>
                <a:lnTo>
                  <a:pt x="0" y="3640362"/>
                </a:lnTo>
                <a:close/>
              </a:path>
            </a:pathLst>
          </a:custGeom>
        </p:spPr>
      </p:pic>
      <p:sp>
        <p:nvSpPr>
          <p:cNvPr id="64" name="Rectangle 63">
            <a:extLst>
              <a:ext uri="{FF2B5EF4-FFF2-40B4-BE49-F238E27FC236}">
                <a16:creationId xmlns:a16="http://schemas.microsoft.com/office/drawing/2014/main" id="{34F32A54-C851-4ADC-B81A-DEE6F5A09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380286"/>
            <a:ext cx="2628900" cy="280814"/>
          </a:xfrm>
        </p:spPr>
        <p:txBody>
          <a:bodyPr vert="horz" wrap="square" lIns="0" tIns="0" rIns="0" bIns="0" rtlCol="0" anchor="ctr">
            <a:noAutofit/>
          </a:bodyPr>
          <a:lstStyle/>
          <a:p>
            <a:pPr>
              <a:spcAft>
                <a:spcPts val="600"/>
              </a:spcAft>
            </a:pPr>
            <a:r>
              <a:rPr lang="en-US" sz="2000" dirty="0">
                <a:solidFill>
                  <a:schemeClr val="tx1">
                    <a:alpha val="80000"/>
                  </a:schemeClr>
                </a:solidFill>
              </a:rPr>
              <a:t>James Martin School</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vert="horz" wrap="square" lIns="0" tIns="0" rIns="0" bIns="0" rtlCol="0" anchor="ctr">
            <a:normAutofit/>
          </a:bodyPr>
          <a:lstStyle/>
          <a:p>
            <a:pPr>
              <a:spcAft>
                <a:spcPts val="600"/>
              </a:spcAft>
            </a:pPr>
            <a:endParaRPr lang="en-US" kern="1200" dirty="0">
              <a:solidFill>
                <a:schemeClr val="tx1">
                  <a:alpha val="80000"/>
                </a:schemeClr>
              </a:solidFill>
              <a:latin typeface="+mn-lt"/>
              <a:ea typeface="+mn-ea"/>
              <a:cs typeface="+mn-cs"/>
            </a:endParaRP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vert="horz" wrap="square" lIns="0" tIns="0" rIns="0" bIns="0" rtlCol="0" anchor="ctr">
            <a:normAutofit/>
          </a:bodyPr>
          <a:lstStyle/>
          <a:p>
            <a:pPr>
              <a:spcAft>
                <a:spcPts val="600"/>
              </a:spcAft>
            </a:pPr>
            <a:fld id="{DBA1B0FB-D917-4C8C-928F-313BD683BF39}" type="slidenum">
              <a:rPr lang="en-US" smtClean="0">
                <a:solidFill>
                  <a:schemeClr val="tx1">
                    <a:alpha val="80000"/>
                  </a:schemeClr>
                </a:solidFill>
              </a:rPr>
              <a:pPr>
                <a:spcAft>
                  <a:spcPts val="600"/>
                </a:spcAft>
              </a:pPr>
              <a:t>7</a:t>
            </a:fld>
            <a:endParaRPr lang="en-US">
              <a:solidFill>
                <a:schemeClr val="tx1">
                  <a:alpha val="80000"/>
                </a:schemeClr>
              </a:solidFill>
            </a:endParaRPr>
          </a:p>
        </p:txBody>
      </p:sp>
    </p:spTree>
    <p:extLst>
      <p:ext uri="{BB962C8B-B14F-4D97-AF65-F5344CB8AC3E}">
        <p14:creationId xmlns:p14="http://schemas.microsoft.com/office/powerpoint/2010/main" val="2313234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A2032-BF6A-224D-A483-BF4091B7CF16}"/>
              </a:ext>
            </a:extLst>
          </p:cNvPr>
          <p:cNvSpPr>
            <a:spLocks noGrp="1"/>
          </p:cNvSpPr>
          <p:nvPr>
            <p:ph type="title"/>
          </p:nvPr>
        </p:nvSpPr>
        <p:spPr>
          <a:xfrm>
            <a:off x="550862" y="196901"/>
            <a:ext cx="11091600" cy="1514454"/>
          </a:xfrm>
        </p:spPr>
        <p:txBody>
          <a:bodyPr/>
          <a:lstStyle/>
          <a:p>
            <a:pPr algn="ctr"/>
            <a:r>
              <a:rPr lang="en-US" sz="4400" dirty="0"/>
              <a:t>What discipline issues will the court address?</a:t>
            </a:r>
          </a:p>
        </p:txBody>
      </p:sp>
      <p:sp>
        <p:nvSpPr>
          <p:cNvPr id="3" name="Content Placeholder 2">
            <a:extLst>
              <a:ext uri="{FF2B5EF4-FFF2-40B4-BE49-F238E27FC236}">
                <a16:creationId xmlns:a16="http://schemas.microsoft.com/office/drawing/2014/main" id="{9D65BFBE-45E2-1F44-2908-565A838838E6}"/>
              </a:ext>
            </a:extLst>
          </p:cNvPr>
          <p:cNvSpPr>
            <a:spLocks noGrp="1"/>
          </p:cNvSpPr>
          <p:nvPr>
            <p:ph idx="1"/>
          </p:nvPr>
        </p:nvSpPr>
        <p:spPr>
          <a:xfrm>
            <a:off x="550863" y="1057013"/>
            <a:ext cx="11090274" cy="5035811"/>
          </a:xfrm>
        </p:spPr>
        <p:txBody>
          <a:bodyPr/>
          <a:lstStyle/>
          <a:p>
            <a:r>
              <a:rPr lang="en-US" sz="2400" b="1" u="sng" dirty="0">
                <a:solidFill>
                  <a:srgbClr val="FFFF00">
                    <a:alpha val="60000"/>
                  </a:srgbClr>
                </a:solidFill>
              </a:rPr>
              <a:t>The court will only work with students who admitted their quilt and for Level 1 and 2 violations. Parents will also be asked if they wish to have their child work with the Youth Court for discipline issues. If a parent does not choose for  their child to work with the court, Principal/Assistant Principal will work with the student.</a:t>
            </a:r>
          </a:p>
          <a:p>
            <a:r>
              <a:rPr lang="en-US" sz="2400" dirty="0">
                <a:solidFill>
                  <a:srgbClr val="FFFF00">
                    <a:alpha val="60000"/>
                  </a:srgbClr>
                </a:solidFill>
              </a:rPr>
              <a:t>Examples of Level 1 violations:</a:t>
            </a:r>
          </a:p>
          <a:p>
            <a:pPr lvl="2"/>
            <a:r>
              <a:rPr lang="en-US" sz="1800" dirty="0">
                <a:solidFill>
                  <a:srgbClr val="FFFF00">
                    <a:alpha val="60000"/>
                  </a:srgbClr>
                </a:solidFill>
              </a:rPr>
              <a:t>Tardiness, Misuse of passes, Cutting class, Inappropriate language, Minor classroom/ school misconduct, Minor defacing of school property</a:t>
            </a:r>
          </a:p>
          <a:p>
            <a:r>
              <a:rPr lang="en-US" sz="2400" dirty="0">
                <a:solidFill>
                  <a:srgbClr val="FFFF00">
                    <a:alpha val="60000"/>
                  </a:srgbClr>
                </a:solidFill>
              </a:rPr>
              <a:t>Example of Level 2 violations:</a:t>
            </a:r>
          </a:p>
          <a:p>
            <a:pPr lvl="2"/>
            <a:r>
              <a:rPr lang="en-US" sz="1800" dirty="0">
                <a:solidFill>
                  <a:srgbClr val="FFFF00">
                    <a:alpha val="60000"/>
                  </a:srgbClr>
                </a:solidFill>
              </a:rPr>
              <a:t>Repeat of level 1 violation, Leaving school/class without permission, Academic Dishonesty, Bus misconduct, School misconduct, Failure to complete discipline from previous violation.</a:t>
            </a:r>
          </a:p>
        </p:txBody>
      </p:sp>
      <p:sp>
        <p:nvSpPr>
          <p:cNvPr id="4" name="Date Placeholder 3">
            <a:extLst>
              <a:ext uri="{FF2B5EF4-FFF2-40B4-BE49-F238E27FC236}">
                <a16:creationId xmlns:a16="http://schemas.microsoft.com/office/drawing/2014/main" id="{E2C23099-EAA3-AF95-5C2A-38956A9313AB}"/>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A39CC095-595E-9EBD-5172-54627B3FC41E}"/>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99A4815-9BD2-4C8D-143B-477372F7FA53}"/>
              </a:ext>
            </a:extLst>
          </p:cNvPr>
          <p:cNvSpPr>
            <a:spLocks noGrp="1"/>
          </p:cNvSpPr>
          <p:nvPr>
            <p:ph type="sldNum" sz="quarter" idx="12"/>
          </p:nvPr>
        </p:nvSpPr>
        <p:spPr/>
        <p:txBody>
          <a:bodyPr/>
          <a:lstStyle/>
          <a:p>
            <a:fld id="{DBA1B0FB-D917-4C8C-928F-313BD683BF39}" type="slidenum">
              <a:rPr lang="en-US" smtClean="0"/>
              <a:t>8</a:t>
            </a:fld>
            <a:endParaRPr lang="en-US"/>
          </a:p>
        </p:txBody>
      </p:sp>
    </p:spTree>
    <p:extLst>
      <p:ext uri="{BB962C8B-B14F-4D97-AF65-F5344CB8AC3E}">
        <p14:creationId xmlns:p14="http://schemas.microsoft.com/office/powerpoint/2010/main" val="3115335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83B38-FC69-02D1-CC32-7CD1E7DEA48C}"/>
              </a:ext>
            </a:extLst>
          </p:cNvPr>
          <p:cNvSpPr>
            <a:spLocks noGrp="1"/>
          </p:cNvSpPr>
          <p:nvPr>
            <p:ph type="title"/>
          </p:nvPr>
        </p:nvSpPr>
        <p:spPr>
          <a:xfrm>
            <a:off x="550863" y="185291"/>
            <a:ext cx="11091600" cy="727968"/>
          </a:xfrm>
        </p:spPr>
        <p:txBody>
          <a:bodyPr/>
          <a:lstStyle/>
          <a:p>
            <a:pPr algn="ctr"/>
            <a:r>
              <a:rPr lang="en-US" dirty="0"/>
              <a:t>How the </a:t>
            </a:r>
            <a:r>
              <a:rPr lang="en-US"/>
              <a:t>Courts will </a:t>
            </a:r>
            <a:r>
              <a:rPr lang="en-US" dirty="0"/>
              <a:t>run</a:t>
            </a:r>
          </a:p>
        </p:txBody>
      </p:sp>
      <p:sp>
        <p:nvSpPr>
          <p:cNvPr id="3" name="Content Placeholder 2">
            <a:extLst>
              <a:ext uri="{FF2B5EF4-FFF2-40B4-BE49-F238E27FC236}">
                <a16:creationId xmlns:a16="http://schemas.microsoft.com/office/drawing/2014/main" id="{8BE5EC16-8DD2-A20A-FCAC-94B7E5A27129}"/>
              </a:ext>
            </a:extLst>
          </p:cNvPr>
          <p:cNvSpPr>
            <a:spLocks noGrp="1"/>
          </p:cNvSpPr>
          <p:nvPr>
            <p:ph idx="1"/>
          </p:nvPr>
        </p:nvSpPr>
        <p:spPr>
          <a:xfrm>
            <a:off x="257452" y="913259"/>
            <a:ext cx="11540971" cy="5395466"/>
          </a:xfrm>
        </p:spPr>
        <p:txBody>
          <a:bodyPr/>
          <a:lstStyle/>
          <a:p>
            <a:r>
              <a:rPr lang="en-US" sz="2200" b="1" u="sng" dirty="0">
                <a:solidFill>
                  <a:srgbClr val="FFFF00">
                    <a:alpha val="60000"/>
                  </a:srgbClr>
                </a:solidFill>
              </a:rPr>
              <a:t>Before the case is given to the court, the student must already admit their guilt.</a:t>
            </a:r>
          </a:p>
          <a:p>
            <a:r>
              <a:rPr lang="en-US" sz="2200" b="1" dirty="0">
                <a:solidFill>
                  <a:srgbClr val="FFFF00">
                    <a:alpha val="60000"/>
                  </a:srgbClr>
                </a:solidFill>
              </a:rPr>
              <a:t>Set-up: </a:t>
            </a:r>
            <a:r>
              <a:rPr lang="en-US" sz="2200" dirty="0"/>
              <a:t>Before the court begins the Judge and role of the members need to be assigned. The room needs to be set-up.</a:t>
            </a:r>
          </a:p>
          <a:p>
            <a:r>
              <a:rPr lang="en-US" sz="2200" b="1" dirty="0">
                <a:solidFill>
                  <a:srgbClr val="FFFF00">
                    <a:alpha val="60000"/>
                  </a:srgbClr>
                </a:solidFill>
              </a:rPr>
              <a:t>Introduction:  </a:t>
            </a:r>
            <a:r>
              <a:rPr lang="en-US" sz="2200" dirty="0"/>
              <a:t>Judge introduces the court, the bailiff administer the oath, bailiff read the written statement. Youth advocate makes the opening statement, respondent explains what happen.</a:t>
            </a:r>
          </a:p>
          <a:p>
            <a:r>
              <a:rPr lang="en-US" sz="2200" b="1" dirty="0">
                <a:solidFill>
                  <a:srgbClr val="FFFF00">
                    <a:alpha val="60000"/>
                  </a:srgbClr>
                </a:solidFill>
              </a:rPr>
              <a:t>Questions: </a:t>
            </a:r>
            <a:r>
              <a:rPr lang="en-US" sz="2200" dirty="0"/>
              <a:t>The questions are asked from the court to the respondent.</a:t>
            </a:r>
          </a:p>
          <a:p>
            <a:r>
              <a:rPr lang="en-US" sz="2200" b="1" dirty="0">
                <a:solidFill>
                  <a:srgbClr val="FFFF00">
                    <a:alpha val="60000"/>
                  </a:srgbClr>
                </a:solidFill>
              </a:rPr>
              <a:t>Deliberation: </a:t>
            </a:r>
            <a:r>
              <a:rPr lang="en-US" sz="2200" dirty="0"/>
              <a:t>After questioning, the bailiff would then escort the youth advocate and respondent from the room. Deliberation occurs with the jury. Discipline can be suggested such as apology (written and verbal), a conference, and community service, along with other options. The court would vote on each of the disposition ideas.</a:t>
            </a:r>
          </a:p>
          <a:p>
            <a:r>
              <a:rPr lang="en-US" sz="2200" b="1" dirty="0">
                <a:solidFill>
                  <a:srgbClr val="FFFF00">
                    <a:alpha val="60000"/>
                  </a:srgbClr>
                </a:solidFill>
              </a:rPr>
              <a:t>Follow-up: </a:t>
            </a:r>
            <a:r>
              <a:rPr lang="en-US" sz="2200" dirty="0"/>
              <a:t>Check in with the respondent about the disposition.</a:t>
            </a:r>
          </a:p>
          <a:p>
            <a:endParaRPr lang="en-US" dirty="0"/>
          </a:p>
        </p:txBody>
      </p:sp>
      <p:sp>
        <p:nvSpPr>
          <p:cNvPr id="4" name="Date Placeholder 3">
            <a:extLst>
              <a:ext uri="{FF2B5EF4-FFF2-40B4-BE49-F238E27FC236}">
                <a16:creationId xmlns:a16="http://schemas.microsoft.com/office/drawing/2014/main" id="{ECF1ED39-D782-9D07-B718-95F327F9394D}"/>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98439393-09C8-29CA-73FF-B9C18D12B78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F3DE41B4-487E-F131-FC8F-390234975D06}"/>
              </a:ext>
            </a:extLst>
          </p:cNvPr>
          <p:cNvSpPr>
            <a:spLocks noGrp="1"/>
          </p:cNvSpPr>
          <p:nvPr>
            <p:ph type="sldNum" sz="quarter" idx="12"/>
          </p:nvPr>
        </p:nvSpPr>
        <p:spPr/>
        <p:txBody>
          <a:bodyPr/>
          <a:lstStyle/>
          <a:p>
            <a:fld id="{DBA1B0FB-D917-4C8C-928F-313BD683BF39}" type="slidenum">
              <a:rPr lang="en-US" smtClean="0"/>
              <a:t>9</a:t>
            </a:fld>
            <a:endParaRPr lang="en-US"/>
          </a:p>
        </p:txBody>
      </p:sp>
    </p:spTree>
    <p:extLst>
      <p:ext uri="{BB962C8B-B14F-4D97-AF65-F5344CB8AC3E}">
        <p14:creationId xmlns:p14="http://schemas.microsoft.com/office/powerpoint/2010/main" val="1716955225"/>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3.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{12D21BD9-C728-44E0-AA61-CBB821153D54}tf33713516_win32</Template>
  <TotalTime>458</TotalTime>
  <Words>897</Words>
  <Application>Microsoft Office PowerPoint</Application>
  <PresentationFormat>Widescreen</PresentationFormat>
  <Paragraphs>73</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Gill Sans MT</vt:lpstr>
      <vt:lpstr>Walbaum Display</vt:lpstr>
      <vt:lpstr>3DFloatVTI</vt:lpstr>
      <vt:lpstr>Middle School Youth Court</vt:lpstr>
      <vt:lpstr>What is a Youth Court in a school?</vt:lpstr>
      <vt:lpstr>What benefits do Youth Courts give students, schools, and communities?</vt:lpstr>
      <vt:lpstr>What benefits do Youth Courts give students, schools, and communities?</vt:lpstr>
      <vt:lpstr>What is Restorative Justice?</vt:lpstr>
      <vt:lpstr>Effectiveness of a Youth Court</vt:lpstr>
      <vt:lpstr>Youth Court:</vt:lpstr>
      <vt:lpstr>What discipline issues will the court address?</vt:lpstr>
      <vt:lpstr>How the Courts will run</vt:lpstr>
      <vt:lpstr>Timetable</vt:lpstr>
      <vt:lpstr>Thank You for your time and attention. Are there any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 School Youth Court</dc:title>
  <dc:creator>Dolan, John</dc:creator>
  <cp:lastModifiedBy>Dolan, John</cp:lastModifiedBy>
  <cp:revision>1</cp:revision>
  <dcterms:created xsi:type="dcterms:W3CDTF">2023-05-05T13:32:17Z</dcterms:created>
  <dcterms:modified xsi:type="dcterms:W3CDTF">2023-06-05T17:03:04Z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