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gTIFPUFJx7Jd0gC4Izwfok+8g4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0"/>
          <p:cNvSpPr/>
          <p:nvPr>
            <p:ph idx="2" type="pic"/>
          </p:nvPr>
        </p:nvSpPr>
        <p:spPr>
          <a:xfrm>
            <a:off x="5183188" y="987425"/>
            <a:ext cx="6172200" cy="4873625"/>
          </a:xfrm>
          <a:prstGeom prst="rect">
            <a:avLst/>
          </a:prstGeom>
          <a:noFill/>
          <a:ln>
            <a:noFill/>
          </a:ln>
        </p:spPr>
      </p:sp>
      <p:sp>
        <p:nvSpPr>
          <p:cNvPr id="64" name="Google Shape;64;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5496"/>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
          <p:cNvGrpSpPr/>
          <p:nvPr/>
        </p:nvGrpSpPr>
        <p:grpSpPr>
          <a:xfrm>
            <a:off x="0" y="0"/>
            <a:ext cx="12192000" cy="6858000"/>
            <a:chOff x="0" y="0"/>
            <a:chExt cx="12192000" cy="6858000"/>
          </a:xfrm>
        </p:grpSpPr>
        <p:pic>
          <p:nvPicPr>
            <p:cNvPr descr="A picture containing food, rug&#10;&#10;Description automatically generated" id="85" name="Google Shape;85;p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6" name="Google Shape;86;p1"/>
            <p:cNvSpPr/>
            <p:nvPr/>
          </p:nvSpPr>
          <p:spPr>
            <a:xfrm>
              <a:off x="315686" y="337457"/>
              <a:ext cx="11506200" cy="6237514"/>
            </a:xfrm>
            <a:prstGeom prst="rect">
              <a:avLst/>
            </a:prstGeom>
            <a:solidFill>
              <a:srgbClr val="002060">
                <a:alpha val="78823"/>
              </a:srgb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screenshot of a cell phone&#10;&#10;Description automatically generated" id="87" name="Google Shape;87;p1"/>
            <p:cNvPicPr preferRelativeResize="0"/>
            <p:nvPr/>
          </p:nvPicPr>
          <p:blipFill rotWithShape="1">
            <a:blip r:embed="rId4">
              <a:alphaModFix/>
            </a:blip>
            <a:srcRect b="0" l="0" r="0" t="0"/>
            <a:stretch/>
          </p:blipFill>
          <p:spPr>
            <a:xfrm>
              <a:off x="3786813" y="4122645"/>
              <a:ext cx="4618373" cy="1865744"/>
            </a:xfrm>
            <a:prstGeom prst="rect">
              <a:avLst/>
            </a:prstGeom>
            <a:noFill/>
            <a:ln>
              <a:noFill/>
            </a:ln>
          </p:spPr>
        </p:pic>
        <p:sp>
          <p:nvSpPr>
            <p:cNvPr id="88" name="Google Shape;88;p1"/>
            <p:cNvSpPr txBox="1"/>
            <p:nvPr/>
          </p:nvSpPr>
          <p:spPr>
            <a:xfrm>
              <a:off x="0" y="6075864"/>
              <a:ext cx="121920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www.rendellcenter.org</a:t>
              </a:r>
              <a:endParaRPr/>
            </a:p>
          </p:txBody>
        </p:sp>
      </p:grpSp>
      <p:sp>
        <p:nvSpPr>
          <p:cNvPr id="89" name="Google Shape;89;p1"/>
          <p:cNvSpPr txBox="1"/>
          <p:nvPr/>
        </p:nvSpPr>
        <p:spPr>
          <a:xfrm>
            <a:off x="0" y="3665838"/>
            <a:ext cx="121920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PRESENTED BY</a:t>
            </a:r>
            <a:endParaRPr/>
          </a:p>
        </p:txBody>
      </p:sp>
      <p:sp>
        <p:nvSpPr>
          <p:cNvPr id="90" name="Google Shape;90;p1"/>
          <p:cNvSpPr txBox="1"/>
          <p:nvPr/>
        </p:nvSpPr>
        <p:spPr>
          <a:xfrm>
            <a:off x="3040083" y="1246924"/>
            <a:ext cx="6139543"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400" u="none" cap="none" strike="noStrike">
                <a:solidFill>
                  <a:schemeClr val="lt2"/>
                </a:solidFill>
                <a:latin typeface="Calibri"/>
                <a:ea typeface="Calibri"/>
                <a:cs typeface="Calibri"/>
                <a:sym typeface="Calibri"/>
              </a:rPr>
              <a:t>Literature Based Programing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grpSp>
        <p:nvGrpSpPr>
          <p:cNvPr id="164" name="Google Shape;164;p10"/>
          <p:cNvGrpSpPr/>
          <p:nvPr/>
        </p:nvGrpSpPr>
        <p:grpSpPr>
          <a:xfrm>
            <a:off x="0" y="-48986"/>
            <a:ext cx="12192000" cy="6858000"/>
            <a:chOff x="0" y="0"/>
            <a:chExt cx="12192000" cy="6858000"/>
          </a:xfrm>
        </p:grpSpPr>
        <p:grpSp>
          <p:nvGrpSpPr>
            <p:cNvPr id="165" name="Google Shape;165;p10"/>
            <p:cNvGrpSpPr/>
            <p:nvPr/>
          </p:nvGrpSpPr>
          <p:grpSpPr>
            <a:xfrm>
              <a:off x="0" y="0"/>
              <a:ext cx="12192000" cy="6858000"/>
              <a:chOff x="0" y="0"/>
              <a:chExt cx="12192000" cy="6858000"/>
            </a:xfrm>
          </p:grpSpPr>
          <p:pic>
            <p:nvPicPr>
              <p:cNvPr descr="A picture containing food, rug&#10;&#10;Description automatically generated" id="166" name="Google Shape;166;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7" name="Google Shape;167;p10"/>
              <p:cNvSpPr/>
              <p:nvPr/>
            </p:nvSpPr>
            <p:spPr>
              <a:xfrm>
                <a:off x="315686" y="337457"/>
                <a:ext cx="11506200" cy="6237514"/>
              </a:xfrm>
              <a:prstGeom prst="rect">
                <a:avLst/>
              </a:prstGeom>
              <a:solidFill>
                <a:schemeClr val="lt1">
                  <a:alpha val="46666"/>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close up of a sign&#10;&#10;Description automatically generated" id="168" name="Google Shape;168;p10"/>
            <p:cNvPicPr preferRelativeResize="0"/>
            <p:nvPr/>
          </p:nvPicPr>
          <p:blipFill rotWithShape="1">
            <a:blip r:embed="rId4">
              <a:alphaModFix/>
            </a:blip>
            <a:srcRect b="0" l="0" r="0" t="0"/>
            <a:stretch/>
          </p:blipFill>
          <p:spPr>
            <a:xfrm>
              <a:off x="10221035" y="5094515"/>
              <a:ext cx="1077936" cy="1094268"/>
            </a:xfrm>
            <a:prstGeom prst="rect">
              <a:avLst/>
            </a:prstGeom>
            <a:noFill/>
            <a:ln>
              <a:noFill/>
            </a:ln>
          </p:spPr>
        </p:pic>
      </p:grpSp>
      <p:sp>
        <p:nvSpPr>
          <p:cNvPr id="169" name="Google Shape;169;p10"/>
          <p:cNvSpPr txBox="1"/>
          <p:nvPr/>
        </p:nvSpPr>
        <p:spPr>
          <a:xfrm>
            <a:off x="261257" y="669217"/>
            <a:ext cx="116151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99"/>
              </a:buClr>
              <a:buSzPts val="3200"/>
              <a:buFont typeface="Calibri"/>
              <a:buNone/>
            </a:pPr>
            <a:r>
              <a:rPr b="1" lang="en-US" sz="3200">
                <a:solidFill>
                  <a:srgbClr val="000099"/>
                </a:solidFill>
                <a:latin typeface="Calibri"/>
                <a:ea typeface="Calibri"/>
                <a:cs typeface="Calibri"/>
                <a:sym typeface="Calibri"/>
              </a:rPr>
              <a:t>Sample questions for </a:t>
            </a:r>
            <a:r>
              <a:rPr b="1" i="1" lang="en-US" sz="3200">
                <a:solidFill>
                  <a:srgbClr val="000099"/>
                </a:solidFill>
                <a:latin typeface="Calibri"/>
                <a:ea typeface="Calibri"/>
                <a:cs typeface="Calibri"/>
                <a:sym typeface="Calibri"/>
              </a:rPr>
              <a:t>Carl the Complainer</a:t>
            </a:r>
            <a:endParaRPr sz="3200">
              <a:solidFill>
                <a:srgbClr val="000099"/>
              </a:solidFill>
              <a:latin typeface="Calibri"/>
              <a:ea typeface="Calibri"/>
              <a:cs typeface="Calibri"/>
              <a:sym typeface="Calibri"/>
            </a:endParaRPr>
          </a:p>
        </p:txBody>
      </p:sp>
      <p:sp>
        <p:nvSpPr>
          <p:cNvPr id="170" name="Google Shape;170;p10"/>
          <p:cNvSpPr txBox="1"/>
          <p:nvPr/>
        </p:nvSpPr>
        <p:spPr>
          <a:xfrm>
            <a:off x="261250" y="1520100"/>
            <a:ext cx="11587800" cy="446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Calibri"/>
              <a:buNone/>
            </a:pPr>
            <a:r>
              <a:t/>
            </a:r>
            <a:endParaRPr sz="2300"/>
          </a:p>
        </p:txBody>
      </p:sp>
      <p:sp>
        <p:nvSpPr>
          <p:cNvPr id="171" name="Google Shape;171;p10"/>
          <p:cNvSpPr txBox="1"/>
          <p:nvPr/>
        </p:nvSpPr>
        <p:spPr>
          <a:xfrm>
            <a:off x="743400" y="2232375"/>
            <a:ext cx="10705200" cy="19086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What are some changes you might like to see in your school or neighborhood?</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What might be the first step towards achieving your goal?</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Who in your community might be a good person to ask for help?</a:t>
            </a:r>
            <a:endParaRPr sz="2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2"/>
          <p:cNvSpPr txBox="1"/>
          <p:nvPr>
            <p:ph type="title"/>
          </p:nvPr>
        </p:nvSpPr>
        <p:spPr>
          <a:xfrm>
            <a:off x="938150" y="365125"/>
            <a:ext cx="10415649" cy="9649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Calibri"/>
              <a:buNone/>
            </a:pPr>
            <a:r>
              <a:rPr b="1" lang="en-US" sz="2800">
                <a:latin typeface="Calibri"/>
                <a:ea typeface="Calibri"/>
                <a:cs typeface="Calibri"/>
                <a:sym typeface="Calibri"/>
              </a:rPr>
              <a:t>Read Aloud Goals</a:t>
            </a:r>
            <a:endParaRPr/>
          </a:p>
        </p:txBody>
      </p:sp>
      <p:sp>
        <p:nvSpPr>
          <p:cNvPr id="96" name="Google Shape;96;p2"/>
          <p:cNvSpPr txBox="1"/>
          <p:nvPr>
            <p:ph idx="1" type="body"/>
          </p:nvPr>
        </p:nvSpPr>
        <p:spPr>
          <a:xfrm>
            <a:off x="688769" y="1330036"/>
            <a:ext cx="10665031" cy="4846927"/>
          </a:xfrm>
          <a:prstGeom prst="rect">
            <a:avLst/>
          </a:prstGeom>
          <a:noFill/>
          <a:ln>
            <a:noFill/>
          </a:ln>
        </p:spPr>
        <p:txBody>
          <a:bodyPr anchorCtr="0" anchor="t" bIns="45700" lIns="91425" spcFirstLastPara="1" rIns="91425" wrap="square" tIns="45700">
            <a:normAutofit fontScale="92500" lnSpcReduction="20000"/>
          </a:bodyPr>
          <a:lstStyle/>
          <a:p>
            <a:pPr indent="-342931" lvl="0" marL="342900" marR="0" rtl="0" algn="l">
              <a:lnSpc>
                <a:spcPct val="107000"/>
              </a:lnSpc>
              <a:spcBef>
                <a:spcPts val="0"/>
              </a:spcBef>
              <a:spcAft>
                <a:spcPts val="0"/>
              </a:spcAft>
              <a:buClr>
                <a:schemeClr val="dk1"/>
              </a:buClr>
              <a:buSzPct val="100000"/>
              <a:buFont typeface="Calibri"/>
              <a:buAutoNum type="arabicPeriod"/>
            </a:pPr>
            <a:r>
              <a:rPr b="1" lang="en-US" sz="2100"/>
              <a:t>Promote Civic Literacy</a:t>
            </a:r>
            <a:r>
              <a:rPr lang="en-US" sz="2100"/>
              <a:t>:  Increase awareness and understanding of civics among our youngest citizens through engaging read-aloud sessions for k-5 students</a:t>
            </a:r>
            <a:endParaRPr/>
          </a:p>
          <a:p>
            <a:pPr indent="-342931" lvl="0" marL="342900" marR="0" rtl="0" algn="l">
              <a:lnSpc>
                <a:spcPct val="107000"/>
              </a:lnSpc>
              <a:spcBef>
                <a:spcPts val="1000"/>
              </a:spcBef>
              <a:spcAft>
                <a:spcPts val="0"/>
              </a:spcAft>
              <a:buClr>
                <a:schemeClr val="dk1"/>
              </a:buClr>
              <a:buSzPct val="100000"/>
              <a:buFont typeface="Calibri"/>
              <a:buAutoNum type="arabicPeriod"/>
            </a:pPr>
            <a:r>
              <a:rPr b="1" lang="en-US" sz="2100"/>
              <a:t>Foster Patriotism and Civic Pride:</a:t>
            </a:r>
            <a:r>
              <a:rPr lang="en-US" sz="2100"/>
              <a:t> Cultivate a sense of belonging and pride in one’s country by exploring the historical and cultural significance of civic holidays (Constitution Day, Election Day, Veterans Day, Bill of Rights Day, Presidents Day, Law Day)</a:t>
            </a:r>
            <a:endParaRPr/>
          </a:p>
          <a:p>
            <a:pPr indent="-342931" lvl="0" marL="342900" marR="0" rtl="0" algn="l">
              <a:lnSpc>
                <a:spcPct val="107000"/>
              </a:lnSpc>
              <a:spcBef>
                <a:spcPts val="1000"/>
              </a:spcBef>
              <a:spcAft>
                <a:spcPts val="0"/>
              </a:spcAft>
              <a:buClr>
                <a:schemeClr val="dk1"/>
              </a:buClr>
              <a:buSzPct val="100000"/>
              <a:buFont typeface="Calibri"/>
              <a:buAutoNum type="arabicPeriod"/>
            </a:pPr>
            <a:r>
              <a:rPr b="1" lang="en-US" sz="2100"/>
              <a:t>Foster Critical Thinking</a:t>
            </a:r>
            <a:r>
              <a:rPr lang="en-US" sz="2100"/>
              <a:t>:  Encourage participants to analyze and evaluate civic issues, promoting critical thinking skills essential for informed citizenship.</a:t>
            </a:r>
            <a:endParaRPr/>
          </a:p>
          <a:p>
            <a:pPr indent="-342931" lvl="0" marL="342900" marR="0" rtl="0" algn="l">
              <a:lnSpc>
                <a:spcPct val="107000"/>
              </a:lnSpc>
              <a:spcBef>
                <a:spcPts val="1000"/>
              </a:spcBef>
              <a:spcAft>
                <a:spcPts val="0"/>
              </a:spcAft>
              <a:buClr>
                <a:schemeClr val="dk1"/>
              </a:buClr>
              <a:buSzPct val="100000"/>
              <a:buFont typeface="Calibri"/>
              <a:buAutoNum type="arabicPeriod"/>
            </a:pPr>
            <a:r>
              <a:rPr b="1" lang="en-US" sz="2100"/>
              <a:t>Cultivate a Culture of Civic Engagement:</a:t>
            </a:r>
            <a:r>
              <a:rPr lang="en-US" sz="2100"/>
              <a:t>  Inspire active participation in community affairs, democratic processes, and social justice initiatives as students interact with volunteer readers (lawyer, judge, veteran, First Responder)</a:t>
            </a:r>
            <a:endParaRPr/>
          </a:p>
          <a:p>
            <a:pPr indent="-342931" lvl="0" marL="342900" marR="0" rtl="0" algn="l">
              <a:lnSpc>
                <a:spcPct val="107000"/>
              </a:lnSpc>
              <a:spcBef>
                <a:spcPts val="1000"/>
              </a:spcBef>
              <a:spcAft>
                <a:spcPts val="0"/>
              </a:spcAft>
              <a:buClr>
                <a:schemeClr val="dk1"/>
              </a:buClr>
              <a:buSzPct val="100000"/>
              <a:buFont typeface="Calibri"/>
              <a:buAutoNum type="arabicPeriod"/>
            </a:pPr>
            <a:r>
              <a:rPr b="1" lang="en-US" sz="2100"/>
              <a:t>Bridge Divides: </a:t>
            </a:r>
            <a:r>
              <a:rPr lang="en-US" sz="2100"/>
              <a:t> Facilitate constructive dialogue and understanding among diverse communities, fostering empathy and mutual respect. This can be seen in the Veterans Read Aloud, First Responder Read Aloud and, in the Attorney/ Judge volunteers.</a:t>
            </a:r>
            <a:endParaRPr/>
          </a:p>
          <a:p>
            <a:pPr indent="-342931" lvl="0" marL="342900" marR="0" rtl="0" algn="l">
              <a:lnSpc>
                <a:spcPct val="107000"/>
              </a:lnSpc>
              <a:spcBef>
                <a:spcPts val="1000"/>
              </a:spcBef>
              <a:spcAft>
                <a:spcPts val="0"/>
              </a:spcAft>
              <a:buClr>
                <a:schemeClr val="dk1"/>
              </a:buClr>
              <a:buSzPct val="100000"/>
              <a:buFont typeface="Calibri"/>
              <a:buAutoNum type="arabicPeriod"/>
            </a:pPr>
            <a:r>
              <a:rPr b="1" lang="en-US" sz="2100"/>
              <a:t>Enhance Literacy Skills</a:t>
            </a:r>
            <a:r>
              <a:rPr lang="en-US" sz="2100"/>
              <a:t>:  Improve students’ literacy skills, including listening comprehension, vocabulary development, and critical thinking, through interactive read-aloud experiences.</a:t>
            </a:r>
            <a:endParaRPr/>
          </a:p>
          <a:p>
            <a:pPr indent="-228600" lvl="0" marL="228600" rtl="0" algn="l">
              <a:lnSpc>
                <a:spcPct val="90000"/>
              </a:lnSpc>
              <a:spcBef>
                <a:spcPts val="1000"/>
              </a:spcBef>
              <a:spcAft>
                <a:spcPts val="0"/>
              </a:spcAft>
              <a:buClr>
                <a:schemeClr val="dk1"/>
              </a:buClr>
              <a:buSzPct val="100000"/>
              <a:buNone/>
            </a:pPr>
            <a:r>
              <a:t/>
            </a:r>
            <a:endParaRPr/>
          </a:p>
        </p:txBody>
      </p:sp>
      <p:pic>
        <p:nvPicPr>
          <p:cNvPr descr="A close up of a sign&#10;&#10;Description automatically generated" id="97" name="Google Shape;97;p2"/>
          <p:cNvPicPr preferRelativeResize="0"/>
          <p:nvPr/>
        </p:nvPicPr>
        <p:blipFill rotWithShape="1">
          <a:blip r:embed="rId3">
            <a:alphaModFix/>
          </a:blip>
          <a:srcRect b="0" l="0" r="0" t="0"/>
          <a:stretch/>
        </p:blipFill>
        <p:spPr>
          <a:xfrm>
            <a:off x="10814831" y="5629829"/>
            <a:ext cx="1077936" cy="109426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3"/>
          <p:cNvSpPr txBox="1"/>
          <p:nvPr>
            <p:ph idx="1" type="body"/>
          </p:nvPr>
        </p:nvSpPr>
        <p:spPr>
          <a:xfrm>
            <a:off x="558140" y="794986"/>
            <a:ext cx="10783784" cy="5690075"/>
          </a:xfrm>
          <a:prstGeom prst="rect">
            <a:avLst/>
          </a:prstGeom>
          <a:noFill/>
          <a:ln>
            <a:noFill/>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1"/>
              </a:buClr>
              <a:buSzPts val="1800"/>
              <a:buNone/>
            </a:pPr>
            <a:r>
              <a:t/>
            </a:r>
            <a:endParaRPr b="0" i="0" sz="1800" u="none" strike="noStrike">
              <a:solidFill>
                <a:srgbClr val="000000"/>
              </a:solidFill>
              <a:latin typeface="Arial"/>
              <a:ea typeface="Arial"/>
              <a:cs typeface="Arial"/>
              <a:sym typeface="Arial"/>
            </a:endParaRPr>
          </a:p>
          <a:p>
            <a:pPr indent="0" lvl="0" marL="0" rtl="0" algn="l">
              <a:lnSpc>
                <a:spcPct val="90000"/>
              </a:lnSpc>
              <a:spcBef>
                <a:spcPts val="1000"/>
              </a:spcBef>
              <a:spcAft>
                <a:spcPts val="0"/>
              </a:spcAft>
              <a:buClr>
                <a:srgbClr val="000000"/>
              </a:buClr>
              <a:buSzPts val="2400"/>
              <a:buNone/>
            </a:pPr>
            <a:r>
              <a:rPr b="0" i="0" lang="en-US" sz="2400" u="none" strike="noStrike">
                <a:solidFill>
                  <a:srgbClr val="000000"/>
                </a:solidFill>
              </a:rPr>
              <a:t>The Law Day Read Aloud Program is a unique opportunity for lawyers to engage with elementary school students through the power of storytelling. By volunteering as a reader, you’ll have the chance to share your passion for law and justice in a fun and interactive way. We have found the virtual format works well for the teacher/class because it enables all to see the book and follow along with the reading, and it suits volunteers, too, because it requires </a:t>
            </a:r>
            <a:r>
              <a:rPr b="1" i="0" lang="en-US" sz="2400" u="none" strike="noStrike">
                <a:solidFill>
                  <a:srgbClr val="000000"/>
                </a:solidFill>
              </a:rPr>
              <a:t>only 30 minutes </a:t>
            </a:r>
            <a:r>
              <a:rPr b="0" i="0" lang="en-US" sz="2400" u="none" strike="noStrike">
                <a:solidFill>
                  <a:srgbClr val="000000"/>
                </a:solidFill>
              </a:rPr>
              <a:t>of your time and best of all you do not have to leave the office! </a:t>
            </a:r>
            <a:endParaRPr/>
          </a:p>
          <a:p>
            <a:pPr indent="0" lvl="0" marL="0" rtl="0" algn="l">
              <a:lnSpc>
                <a:spcPct val="90000"/>
              </a:lnSpc>
              <a:spcBef>
                <a:spcPts val="1000"/>
              </a:spcBef>
              <a:spcAft>
                <a:spcPts val="0"/>
              </a:spcAft>
              <a:buClr>
                <a:schemeClr val="dk1"/>
              </a:buClr>
              <a:buSzPts val="2000"/>
              <a:buNone/>
            </a:pPr>
            <a:r>
              <a:t/>
            </a:r>
            <a:endParaRPr b="0" i="0" sz="2000" u="none" strike="noStrike">
              <a:solidFill>
                <a:srgbClr val="000000"/>
              </a:solidFill>
            </a:endParaRPr>
          </a:p>
          <a:p>
            <a:pPr indent="0" lvl="0" marL="0" rtl="0" algn="l">
              <a:lnSpc>
                <a:spcPct val="90000"/>
              </a:lnSpc>
              <a:spcBef>
                <a:spcPts val="1000"/>
              </a:spcBef>
              <a:spcAft>
                <a:spcPts val="0"/>
              </a:spcAft>
              <a:buClr>
                <a:srgbClr val="000000"/>
              </a:buClr>
              <a:buSzPts val="2400"/>
              <a:buNone/>
            </a:pPr>
            <a:r>
              <a:rPr b="0" i="0" lang="en-US" sz="2400" u="none" strike="noStrike">
                <a:solidFill>
                  <a:srgbClr val="000000"/>
                </a:solidFill>
              </a:rPr>
              <a:t>The process we have found that works best for a </a:t>
            </a:r>
            <a:r>
              <a:rPr b="1" i="0" lang="en-US" sz="2400" u="none" strike="noStrike">
                <a:solidFill>
                  <a:srgbClr val="001F5F"/>
                </a:solidFill>
              </a:rPr>
              <a:t>Rendell Center </a:t>
            </a:r>
            <a:r>
              <a:rPr b="1" i="1" lang="en-US" sz="2400" u="none" strike="noStrike">
                <a:solidFill>
                  <a:srgbClr val="001F5F"/>
                </a:solidFill>
              </a:rPr>
              <a:t>virtual </a:t>
            </a:r>
            <a:r>
              <a:rPr b="1" i="0" lang="en-US" sz="2400" u="none" strike="noStrike">
                <a:solidFill>
                  <a:srgbClr val="001F5F"/>
                </a:solidFill>
              </a:rPr>
              <a:t>Read Aloud session </a:t>
            </a:r>
            <a:r>
              <a:rPr b="0" i="0" lang="en-US" sz="2400" u="none" strike="noStrike">
                <a:solidFill>
                  <a:srgbClr val="000000"/>
                </a:solidFill>
              </a:rPr>
              <a:t>is for the attorney/judge to read the book via Zoom while in their office, a law library, or even in a courtroom. When the reading concludes, the attorney/judge leads the class in a brief discussion about citizenship and the Rule of Law (based on a lesson that we have prepared and will provide to you in advance). A member of our staff will join you for the lesson, managing the PowerPoint of the book, helping to get the discussion started, and keeping things moving along. </a:t>
            </a:r>
            <a:endParaRPr/>
          </a:p>
          <a:p>
            <a:pPr indent="0" lvl="0" marL="0" rtl="0" algn="l">
              <a:lnSpc>
                <a:spcPct val="90000"/>
              </a:lnSpc>
              <a:spcBef>
                <a:spcPts val="1000"/>
              </a:spcBef>
              <a:spcAft>
                <a:spcPts val="0"/>
              </a:spcAft>
              <a:buClr>
                <a:schemeClr val="dk1"/>
              </a:buClr>
              <a:buSzPts val="2800"/>
              <a:buNone/>
            </a:pPr>
            <a:r>
              <a:t/>
            </a:r>
            <a:endParaRPr/>
          </a:p>
        </p:txBody>
      </p:sp>
      <p:sp>
        <p:nvSpPr>
          <p:cNvPr id="103" name="Google Shape;103;p3"/>
          <p:cNvSpPr txBox="1"/>
          <p:nvPr/>
        </p:nvSpPr>
        <p:spPr>
          <a:xfrm>
            <a:off x="1674421" y="271766"/>
            <a:ext cx="789709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000000"/>
                </a:solidFill>
                <a:latin typeface="Calibri"/>
                <a:ea typeface="Calibri"/>
                <a:cs typeface="Calibri"/>
                <a:sym typeface="Calibri"/>
              </a:rPr>
              <a:t>About the Program</a:t>
            </a:r>
            <a:r>
              <a:rPr b="0" i="0" lang="en-US" sz="2800" u="none" cap="none" strike="noStrike">
                <a:solidFill>
                  <a:srgbClr val="000000"/>
                </a:solidFill>
                <a:latin typeface="Calibri"/>
                <a:ea typeface="Calibri"/>
                <a:cs typeface="Calibri"/>
                <a:sym typeface="Calibri"/>
              </a:rPr>
              <a:t>:</a:t>
            </a:r>
            <a:endParaRPr b="0" i="0" sz="2800" u="none" cap="none" strike="noStrike">
              <a:solidFill>
                <a:schemeClr val="dk1"/>
              </a:solidFill>
              <a:latin typeface="Calibri"/>
              <a:ea typeface="Calibri"/>
              <a:cs typeface="Calibri"/>
              <a:sym typeface="Calibri"/>
            </a:endParaRPr>
          </a:p>
        </p:txBody>
      </p:sp>
      <p:pic>
        <p:nvPicPr>
          <p:cNvPr descr="A close up of a sign&#10;&#10;Description automatically generated" id="104" name="Google Shape;104;p3"/>
          <p:cNvPicPr preferRelativeResize="0"/>
          <p:nvPr/>
        </p:nvPicPr>
        <p:blipFill rotWithShape="1">
          <a:blip r:embed="rId3">
            <a:alphaModFix/>
          </a:blip>
          <a:srcRect b="0" l="0" r="0" t="0"/>
          <a:stretch/>
        </p:blipFill>
        <p:spPr>
          <a:xfrm>
            <a:off x="10221035" y="5094515"/>
            <a:ext cx="1077936" cy="10942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p4"/>
          <p:cNvSpPr txBox="1"/>
          <p:nvPr/>
        </p:nvSpPr>
        <p:spPr>
          <a:xfrm>
            <a:off x="415635" y="1536174"/>
            <a:ext cx="10533413" cy="37240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342900" lvl="0" marL="342900" marR="0" rtl="0" algn="l">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Make a Difference: Inspire the next generation and instill a love for learning. </a:t>
            </a:r>
            <a:endParaRPr/>
          </a:p>
          <a:p>
            <a:pPr indent="-342900" lvl="0" marL="342900" marR="0" rtl="0" algn="l">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Promote Civic Education: Foster understanding of legal concepts and civic responsibility. </a:t>
            </a:r>
            <a:endParaRPr/>
          </a:p>
          <a:p>
            <a:pPr indent="-342900" lvl="0" marL="342900" marR="0" rtl="0" algn="l">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Connect with Your Community: Build meaningful relationships with students and educators. </a:t>
            </a:r>
            <a:endParaRPr/>
          </a:p>
          <a:p>
            <a:pPr indent="-342900" lvl="0" marL="342900" marR="0" rtl="0" algn="l">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Celebrate the Constitution, the Judiciary, and the Rule of Law. </a:t>
            </a:r>
            <a:endParaRPr/>
          </a:p>
          <a:p>
            <a:pPr indent="0" lvl="0" marL="0" marR="0" rtl="0" algn="l">
              <a:spcBef>
                <a:spcPts val="0"/>
              </a:spcBef>
              <a:spcAft>
                <a:spcPts val="0"/>
              </a:spcAft>
              <a:buNone/>
            </a:pPr>
            <a:r>
              <a:t/>
            </a:r>
            <a:endParaRPr b="0" i="0" sz="2000" u="none" strike="noStrike">
              <a:solidFill>
                <a:srgbClr val="000000"/>
              </a:solidFill>
              <a:latin typeface="Calibri"/>
              <a:ea typeface="Calibri"/>
              <a:cs typeface="Calibri"/>
              <a:sym typeface="Calibri"/>
            </a:endParaRPr>
          </a:p>
        </p:txBody>
      </p:sp>
      <p:sp>
        <p:nvSpPr>
          <p:cNvPr id="110" name="Google Shape;110;p4"/>
          <p:cNvSpPr txBox="1"/>
          <p:nvPr/>
        </p:nvSpPr>
        <p:spPr>
          <a:xfrm>
            <a:off x="2600696" y="546265"/>
            <a:ext cx="636517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strike="noStrike">
                <a:solidFill>
                  <a:srgbClr val="000000"/>
                </a:solidFill>
                <a:latin typeface="Calibri"/>
                <a:ea typeface="Calibri"/>
                <a:cs typeface="Calibri"/>
                <a:sym typeface="Calibri"/>
              </a:rPr>
              <a:t>Why Participate: </a:t>
            </a:r>
            <a:endParaRPr b="0" i="0" sz="4000" u="none" strike="noStrike">
              <a:solidFill>
                <a:srgbClr val="000000"/>
              </a:solidFill>
              <a:latin typeface="Calibri"/>
              <a:ea typeface="Calibri"/>
              <a:cs typeface="Calibri"/>
              <a:sym typeface="Calibri"/>
            </a:endParaRPr>
          </a:p>
        </p:txBody>
      </p:sp>
      <p:pic>
        <p:nvPicPr>
          <p:cNvPr descr="A close up of a sign&#10;&#10;Description automatically generated" id="111" name="Google Shape;111;p4"/>
          <p:cNvPicPr preferRelativeResize="0"/>
          <p:nvPr/>
        </p:nvPicPr>
        <p:blipFill rotWithShape="1">
          <a:blip r:embed="rId3">
            <a:alphaModFix/>
          </a:blip>
          <a:srcRect b="0" l="0" r="0" t="0"/>
          <a:stretch/>
        </p:blipFill>
        <p:spPr>
          <a:xfrm>
            <a:off x="10221035" y="5094515"/>
            <a:ext cx="1077936" cy="10942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5"/>
          <p:cNvSpPr txBox="1"/>
          <p:nvPr/>
        </p:nvSpPr>
        <p:spPr>
          <a:xfrm>
            <a:off x="-1" y="1101950"/>
            <a:ext cx="12192000" cy="28315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strike="noStrike">
              <a:solidFill>
                <a:srgbClr val="000000"/>
              </a:solidFill>
              <a:latin typeface="Calibri"/>
              <a:ea typeface="Calibri"/>
              <a:cs typeface="Calibri"/>
              <a:sym typeface="Calibri"/>
            </a:endParaRPr>
          </a:p>
          <a:p>
            <a:pPr indent="-457200" lvl="0" marL="457200" marR="0" rtl="0" algn="l">
              <a:spcBef>
                <a:spcPts val="0"/>
              </a:spcBef>
              <a:spcAft>
                <a:spcPts val="0"/>
              </a:spcAft>
              <a:buClr>
                <a:srgbClr val="000000"/>
              </a:buClr>
              <a:buSzPts val="3200"/>
              <a:buFont typeface="Arial"/>
              <a:buChar char="•"/>
            </a:pPr>
            <a:r>
              <a:rPr b="0" i="0" lang="en-US" sz="3200" u="none" strike="noStrike">
                <a:solidFill>
                  <a:srgbClr val="000000"/>
                </a:solidFill>
                <a:latin typeface="Calibri"/>
                <a:ea typeface="Calibri"/>
                <a:cs typeface="Calibri"/>
                <a:sym typeface="Calibri"/>
              </a:rPr>
              <a:t>Sign Up: Go to https://rendellcenter.org/law-day-read-aloud/ </a:t>
            </a:r>
            <a:endParaRPr/>
          </a:p>
          <a:p>
            <a:pPr indent="-457200" lvl="0" marL="457200" marR="0" rtl="0" algn="l">
              <a:spcBef>
                <a:spcPts val="0"/>
              </a:spcBef>
              <a:spcAft>
                <a:spcPts val="0"/>
              </a:spcAft>
              <a:buClr>
                <a:srgbClr val="000000"/>
              </a:buClr>
              <a:buSzPts val="3200"/>
              <a:buFont typeface="Arial"/>
              <a:buChar char="•"/>
            </a:pPr>
            <a:r>
              <a:rPr b="0" i="0" lang="en-US" sz="3200" u="none" strike="noStrike">
                <a:solidFill>
                  <a:srgbClr val="000000"/>
                </a:solidFill>
                <a:latin typeface="Calibri"/>
                <a:ea typeface="Calibri"/>
                <a:cs typeface="Calibri"/>
                <a:sym typeface="Calibri"/>
              </a:rPr>
              <a:t>Choose: Your session on our virtual scheduling Calendar. </a:t>
            </a:r>
            <a:endParaRPr/>
          </a:p>
          <a:p>
            <a:pPr indent="-457200" lvl="0" marL="457200" marR="0" rtl="0" algn="l">
              <a:spcBef>
                <a:spcPts val="0"/>
              </a:spcBef>
              <a:spcAft>
                <a:spcPts val="0"/>
              </a:spcAft>
              <a:buClr>
                <a:srgbClr val="000000"/>
              </a:buClr>
              <a:buSzPts val="3200"/>
              <a:buFont typeface="Arial"/>
              <a:buChar char="•"/>
            </a:pPr>
            <a:r>
              <a:rPr b="0" i="0" lang="en-US" sz="3200" u="none" strike="noStrike">
                <a:solidFill>
                  <a:srgbClr val="000000"/>
                </a:solidFill>
                <a:latin typeface="Calibri"/>
                <a:ea typeface="Calibri"/>
                <a:cs typeface="Calibri"/>
                <a:sym typeface="Calibri"/>
              </a:rPr>
              <a:t>Prepare: Receive zoom link and the PowerPoint from the Rendell Center. </a:t>
            </a:r>
            <a:endParaRPr/>
          </a:p>
          <a:p>
            <a:pPr indent="-457200" lvl="0" marL="457200" marR="0" rtl="0" algn="l">
              <a:spcBef>
                <a:spcPts val="0"/>
              </a:spcBef>
              <a:spcAft>
                <a:spcPts val="0"/>
              </a:spcAft>
              <a:buClr>
                <a:srgbClr val="000000"/>
              </a:buClr>
              <a:buSzPts val="3200"/>
              <a:buFont typeface="Arial"/>
              <a:buChar char="•"/>
            </a:pPr>
            <a:r>
              <a:rPr b="0" i="0" lang="en-US" sz="3200" u="none" strike="noStrike">
                <a:solidFill>
                  <a:srgbClr val="000000"/>
                </a:solidFill>
                <a:latin typeface="Calibri"/>
                <a:ea typeface="Calibri"/>
                <a:cs typeface="Calibri"/>
                <a:sym typeface="Calibri"/>
              </a:rPr>
              <a:t>Engage: Share your expertise and lead discussions with students</a:t>
            </a:r>
            <a:r>
              <a:rPr b="0" i="0" lang="en-US" sz="1800" u="none" strike="noStrike">
                <a:solidFill>
                  <a:srgbClr val="000000"/>
                </a:solidFill>
                <a:latin typeface="Calibri"/>
                <a:ea typeface="Calibri"/>
                <a:cs typeface="Calibri"/>
                <a:sym typeface="Calibri"/>
              </a:rPr>
              <a:t>. </a:t>
            </a:r>
            <a:endParaRPr/>
          </a:p>
        </p:txBody>
      </p:sp>
      <p:sp>
        <p:nvSpPr>
          <p:cNvPr id="117" name="Google Shape;117;p5"/>
          <p:cNvSpPr txBox="1"/>
          <p:nvPr/>
        </p:nvSpPr>
        <p:spPr>
          <a:xfrm>
            <a:off x="1518062" y="332509"/>
            <a:ext cx="9155875"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strike="noStrike">
                <a:solidFill>
                  <a:srgbClr val="000000"/>
                </a:solidFill>
                <a:latin typeface="Calibri"/>
                <a:ea typeface="Calibri"/>
                <a:cs typeface="Calibri"/>
                <a:sym typeface="Calibri"/>
              </a:rPr>
              <a:t>How it Works: </a:t>
            </a:r>
            <a:endParaRPr b="0" i="0" sz="4400" u="none" strike="noStrike">
              <a:solidFill>
                <a:srgbClr val="000000"/>
              </a:solidFill>
              <a:latin typeface="Calibri"/>
              <a:ea typeface="Calibri"/>
              <a:cs typeface="Calibri"/>
              <a:sym typeface="Calibri"/>
            </a:endParaRPr>
          </a:p>
        </p:txBody>
      </p:sp>
      <p:pic>
        <p:nvPicPr>
          <p:cNvPr id="118" name="Google Shape;118;p5"/>
          <p:cNvPicPr preferRelativeResize="0"/>
          <p:nvPr/>
        </p:nvPicPr>
        <p:blipFill rotWithShape="1">
          <a:blip r:embed="rId3">
            <a:alphaModFix/>
          </a:blip>
          <a:srcRect b="0" l="0" r="0" t="0"/>
          <a:stretch/>
        </p:blipFill>
        <p:spPr>
          <a:xfrm>
            <a:off x="4227616" y="4148584"/>
            <a:ext cx="4403645" cy="2376907"/>
          </a:xfrm>
          <a:prstGeom prst="rect">
            <a:avLst/>
          </a:prstGeom>
          <a:noFill/>
          <a:ln>
            <a:noFill/>
          </a:ln>
        </p:spPr>
      </p:pic>
      <p:pic>
        <p:nvPicPr>
          <p:cNvPr descr="A close up of a sign&#10;&#10;Description automatically generated" id="119" name="Google Shape;119;p5"/>
          <p:cNvPicPr preferRelativeResize="0"/>
          <p:nvPr/>
        </p:nvPicPr>
        <p:blipFill rotWithShape="1">
          <a:blip r:embed="rId4">
            <a:alphaModFix/>
          </a:blip>
          <a:srcRect b="0" l="0" r="0" t="0"/>
          <a:stretch/>
        </p:blipFill>
        <p:spPr>
          <a:xfrm>
            <a:off x="10221035" y="5094515"/>
            <a:ext cx="1077936" cy="10942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pic>
        <p:nvPicPr>
          <p:cNvPr id="124" name="Google Shape;124;p6"/>
          <p:cNvPicPr preferRelativeResize="0"/>
          <p:nvPr/>
        </p:nvPicPr>
        <p:blipFill rotWithShape="1">
          <a:blip r:embed="rId3">
            <a:alphaModFix/>
          </a:blip>
          <a:srcRect b="0" l="0" r="0" t="0"/>
          <a:stretch/>
        </p:blipFill>
        <p:spPr>
          <a:xfrm>
            <a:off x="3560618" y="253303"/>
            <a:ext cx="4833257" cy="1790095"/>
          </a:xfrm>
          <a:prstGeom prst="rect">
            <a:avLst/>
          </a:prstGeom>
          <a:noFill/>
          <a:ln>
            <a:noFill/>
          </a:ln>
        </p:spPr>
      </p:pic>
      <p:sp>
        <p:nvSpPr>
          <p:cNvPr id="125" name="Google Shape;125;p6"/>
          <p:cNvSpPr txBox="1"/>
          <p:nvPr/>
        </p:nvSpPr>
        <p:spPr>
          <a:xfrm>
            <a:off x="142503" y="2247029"/>
            <a:ext cx="11649693"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600" u="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US" sz="2400" u="none" strike="noStrike">
                <a:solidFill>
                  <a:srgbClr val="000000"/>
                </a:solidFill>
                <a:latin typeface="Arial"/>
                <a:ea typeface="Arial"/>
                <a:cs typeface="Arial"/>
                <a:sym typeface="Arial"/>
              </a:rPr>
              <a:t> </a:t>
            </a:r>
            <a:r>
              <a:rPr b="1" i="0" lang="en-US" sz="2400" u="none" strike="noStrike">
                <a:solidFill>
                  <a:srgbClr val="001F5F"/>
                </a:solidFill>
                <a:latin typeface="Arial"/>
                <a:ea typeface="Arial"/>
                <a:cs typeface="Arial"/>
                <a:sym typeface="Arial"/>
              </a:rPr>
              <a:t>LAW DAY READ ALOUD PROGRAM 2025 </a:t>
            </a:r>
            <a:endParaRPr b="0" i="0" sz="2400" u="none" strike="noStrike">
              <a:solidFill>
                <a:srgbClr val="000000"/>
              </a:solidFill>
              <a:latin typeface="Arial"/>
              <a:ea typeface="Arial"/>
              <a:cs typeface="Arial"/>
              <a:sym typeface="Arial"/>
            </a:endParaRPr>
          </a:p>
          <a:p>
            <a:pPr indent="0" lvl="0" marL="0" marR="0" rtl="0" algn="ctr">
              <a:spcBef>
                <a:spcPts val="0"/>
              </a:spcBef>
              <a:spcAft>
                <a:spcPts val="0"/>
              </a:spcAft>
              <a:buNone/>
            </a:pPr>
            <a:r>
              <a:rPr b="1" i="0" lang="en-US" sz="2400" u="none" strike="noStrike">
                <a:solidFill>
                  <a:srgbClr val="001F5F"/>
                </a:solidFill>
                <a:latin typeface="Arial"/>
                <a:ea typeface="Arial"/>
                <a:cs typeface="Arial"/>
                <a:sym typeface="Arial"/>
              </a:rPr>
              <a:t>JOIN US IN INSPIRING YOUNG MINDS AND CELEBRATING JUSTICE! </a:t>
            </a:r>
            <a:endParaRPr b="0" i="0" sz="2400" u="none" strike="noStrike">
              <a:solidFill>
                <a:srgbClr val="000000"/>
              </a:solidFill>
              <a:latin typeface="Arial"/>
              <a:ea typeface="Arial"/>
              <a:cs typeface="Arial"/>
              <a:sym typeface="Arial"/>
            </a:endParaRPr>
          </a:p>
          <a:p>
            <a:pPr indent="0" lvl="0" marL="0" marR="0" rtl="0" algn="ctr">
              <a:spcBef>
                <a:spcPts val="0"/>
              </a:spcBef>
              <a:spcAft>
                <a:spcPts val="0"/>
              </a:spcAft>
              <a:buNone/>
            </a:pPr>
            <a:r>
              <a:rPr b="1" i="0" lang="en-US" sz="2400" u="none" strike="noStrike">
                <a:solidFill>
                  <a:srgbClr val="000000"/>
                </a:solidFill>
                <a:latin typeface="Arial"/>
                <a:ea typeface="Arial"/>
                <a:cs typeface="Arial"/>
                <a:sym typeface="Arial"/>
              </a:rPr>
              <a:t>April 28 - May 2, 2025 </a:t>
            </a:r>
            <a:r>
              <a:rPr b="0" i="0" lang="en-US" sz="2400" u="none" strike="noStrike">
                <a:solidFill>
                  <a:srgbClr val="000000"/>
                </a:solidFill>
                <a:latin typeface="Arial"/>
                <a:ea typeface="Arial"/>
                <a:cs typeface="Arial"/>
                <a:sym typeface="Arial"/>
              </a:rPr>
              <a:t>. The Law Day theme this year is: </a:t>
            </a:r>
            <a:endParaRPr/>
          </a:p>
          <a:p>
            <a:pPr indent="0" lvl="0" marL="0" marR="0" rtl="0" algn="ctr">
              <a:spcBef>
                <a:spcPts val="0"/>
              </a:spcBef>
              <a:spcAft>
                <a:spcPts val="0"/>
              </a:spcAft>
              <a:buNone/>
            </a:pPr>
            <a:r>
              <a:rPr b="1" i="1" lang="en-US" sz="2400" u="none" strike="noStrike">
                <a:solidFill>
                  <a:srgbClr val="003452"/>
                </a:solidFill>
                <a:latin typeface="Cambria"/>
                <a:ea typeface="Cambria"/>
                <a:cs typeface="Cambria"/>
                <a:sym typeface="Cambria"/>
              </a:rPr>
              <a:t>The Constitution's Promise: Out of Many, One </a:t>
            </a:r>
            <a:endParaRPr sz="2400">
              <a:solidFill>
                <a:schemeClr val="dk1"/>
              </a:solidFill>
              <a:latin typeface="Calibri"/>
              <a:ea typeface="Calibri"/>
              <a:cs typeface="Calibri"/>
              <a:sym typeface="Calibri"/>
            </a:endParaRPr>
          </a:p>
        </p:txBody>
      </p:sp>
      <p:pic>
        <p:nvPicPr>
          <p:cNvPr id="126" name="Google Shape;126;p6"/>
          <p:cNvPicPr preferRelativeResize="0"/>
          <p:nvPr/>
        </p:nvPicPr>
        <p:blipFill rotWithShape="1">
          <a:blip r:embed="rId4">
            <a:alphaModFix/>
          </a:blip>
          <a:srcRect b="0" l="0" r="0" t="0"/>
          <a:stretch/>
        </p:blipFill>
        <p:spPr>
          <a:xfrm>
            <a:off x="304801" y="3671812"/>
            <a:ext cx="2489812" cy="3051672"/>
          </a:xfrm>
          <a:prstGeom prst="rect">
            <a:avLst/>
          </a:prstGeom>
          <a:noFill/>
          <a:ln>
            <a:noFill/>
          </a:ln>
        </p:spPr>
      </p:pic>
      <p:pic>
        <p:nvPicPr>
          <p:cNvPr id="127" name="Google Shape;127;p6"/>
          <p:cNvPicPr preferRelativeResize="0"/>
          <p:nvPr/>
        </p:nvPicPr>
        <p:blipFill rotWithShape="1">
          <a:blip r:embed="rId5">
            <a:alphaModFix/>
          </a:blip>
          <a:srcRect b="0" l="0" r="0" t="0"/>
          <a:stretch/>
        </p:blipFill>
        <p:spPr>
          <a:xfrm>
            <a:off x="4148447" y="4062911"/>
            <a:ext cx="3657600" cy="2660573"/>
          </a:xfrm>
          <a:prstGeom prst="rect">
            <a:avLst/>
          </a:prstGeom>
          <a:noFill/>
          <a:ln>
            <a:noFill/>
          </a:ln>
        </p:spPr>
      </p:pic>
      <p:pic>
        <p:nvPicPr>
          <p:cNvPr id="128" name="Google Shape;128;p6"/>
          <p:cNvPicPr preferRelativeResize="0"/>
          <p:nvPr/>
        </p:nvPicPr>
        <p:blipFill rotWithShape="1">
          <a:blip r:embed="rId6">
            <a:alphaModFix/>
          </a:blip>
          <a:srcRect b="0" l="0" r="0" t="0"/>
          <a:stretch/>
        </p:blipFill>
        <p:spPr>
          <a:xfrm>
            <a:off x="9449516" y="3688337"/>
            <a:ext cx="2599981" cy="30351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grpSp>
        <p:nvGrpSpPr>
          <p:cNvPr id="133" name="Google Shape;133;p7"/>
          <p:cNvGrpSpPr/>
          <p:nvPr/>
        </p:nvGrpSpPr>
        <p:grpSpPr>
          <a:xfrm>
            <a:off x="0" y="22442"/>
            <a:ext cx="12192000" cy="6858000"/>
            <a:chOff x="0" y="0"/>
            <a:chExt cx="12192000" cy="6858000"/>
          </a:xfrm>
        </p:grpSpPr>
        <p:grpSp>
          <p:nvGrpSpPr>
            <p:cNvPr id="134" name="Google Shape;134;p7"/>
            <p:cNvGrpSpPr/>
            <p:nvPr/>
          </p:nvGrpSpPr>
          <p:grpSpPr>
            <a:xfrm>
              <a:off x="0" y="0"/>
              <a:ext cx="12192000" cy="6858000"/>
              <a:chOff x="0" y="0"/>
              <a:chExt cx="12192000" cy="6858000"/>
            </a:xfrm>
          </p:grpSpPr>
          <p:pic>
            <p:nvPicPr>
              <p:cNvPr descr="A picture containing food, rug&#10;&#10;Description automatically generated" id="135" name="Google Shape;135;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6" name="Google Shape;136;p7"/>
              <p:cNvSpPr/>
              <p:nvPr/>
            </p:nvSpPr>
            <p:spPr>
              <a:xfrm>
                <a:off x="315686" y="337457"/>
                <a:ext cx="11506200" cy="6237514"/>
              </a:xfrm>
              <a:prstGeom prst="rect">
                <a:avLst/>
              </a:prstGeom>
              <a:solidFill>
                <a:schemeClr val="lt1">
                  <a:alpha val="46666"/>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close up of a sign&#10;&#10;Description automatically generated" id="137" name="Google Shape;137;p7"/>
            <p:cNvPicPr preferRelativeResize="0"/>
            <p:nvPr/>
          </p:nvPicPr>
          <p:blipFill rotWithShape="1">
            <a:blip r:embed="rId4">
              <a:alphaModFix/>
            </a:blip>
            <a:srcRect b="0" l="0" r="0" t="0"/>
            <a:stretch/>
          </p:blipFill>
          <p:spPr>
            <a:xfrm>
              <a:off x="10221035" y="5094515"/>
              <a:ext cx="1077936" cy="1094268"/>
            </a:xfrm>
            <a:prstGeom prst="rect">
              <a:avLst/>
            </a:prstGeom>
            <a:noFill/>
            <a:ln>
              <a:noFill/>
            </a:ln>
          </p:spPr>
        </p:pic>
      </p:grpSp>
      <p:sp>
        <p:nvSpPr>
          <p:cNvPr id="138" name="Google Shape;138;p7"/>
          <p:cNvSpPr txBox="1"/>
          <p:nvPr/>
        </p:nvSpPr>
        <p:spPr>
          <a:xfrm>
            <a:off x="315686" y="359899"/>
            <a:ext cx="11506200" cy="60843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i="1" lang="en-US" sz="2400">
                <a:solidFill>
                  <a:srgbClr val="000099"/>
                </a:solidFill>
                <a:latin typeface="Calibri"/>
                <a:ea typeface="Calibri"/>
                <a:cs typeface="Calibri"/>
                <a:sym typeface="Calibri"/>
              </a:rPr>
              <a:t>Read-Alouds and Lessons for Our Young Citizens </a:t>
            </a:r>
            <a:endParaRPr b="1" sz="2400">
              <a:solidFill>
                <a:srgbClr val="000099"/>
              </a:solidFill>
              <a:latin typeface="Calibri"/>
              <a:ea typeface="Calibri"/>
              <a:cs typeface="Calibri"/>
              <a:sym typeface="Calibri"/>
            </a:endParaRPr>
          </a:p>
          <a:p>
            <a:pPr indent="0" lvl="0" marL="0" marR="0" rtl="0" algn="l">
              <a:lnSpc>
                <a:spcPct val="107000"/>
              </a:lnSpc>
              <a:spcBef>
                <a:spcPts val="800"/>
              </a:spcBef>
              <a:spcAft>
                <a:spcPts val="0"/>
              </a:spcAft>
              <a:buNone/>
            </a:pPr>
            <a:r>
              <a:rPr i="1" lang="en-US" sz="4400">
                <a:solidFill>
                  <a:schemeClr val="dk1"/>
                </a:solidFill>
                <a:latin typeface="Calibri"/>
                <a:ea typeface="Calibri"/>
                <a:cs typeface="Calibri"/>
                <a:sym typeface="Calibri"/>
              </a:rPr>
              <a:t>	</a:t>
            </a:r>
            <a:r>
              <a:rPr b="1" lang="en-US" sz="1800" u="sng">
                <a:solidFill>
                  <a:schemeClr val="dk1"/>
                </a:solidFill>
                <a:latin typeface="Calibri"/>
                <a:ea typeface="Calibri"/>
                <a:cs typeface="Calibri"/>
                <a:sym typeface="Calibri"/>
              </a:rPr>
              <a:t>Books</a:t>
            </a:r>
            <a:r>
              <a:rPr b="1" lang="en-US" sz="1800">
                <a:solidFill>
                  <a:schemeClr val="dk1"/>
                </a:solidFill>
                <a:latin typeface="Calibri"/>
                <a:ea typeface="Calibri"/>
                <a:cs typeface="Calibri"/>
                <a:sym typeface="Calibri"/>
              </a:rPr>
              <a:t>													</a:t>
            </a:r>
            <a:r>
              <a:rPr b="1" lang="en-US" sz="1800" u="sng">
                <a:solidFill>
                  <a:schemeClr val="dk1"/>
                </a:solidFill>
                <a:latin typeface="Calibri"/>
                <a:ea typeface="Calibri"/>
                <a:cs typeface="Calibri"/>
                <a:sym typeface="Calibri"/>
              </a:rPr>
              <a:t>Themes</a:t>
            </a:r>
            <a:endParaRPr sz="18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lang="en-US" sz="1800">
                <a:solidFill>
                  <a:schemeClr val="dk1"/>
                </a:solidFill>
                <a:latin typeface="Calibri"/>
                <a:ea typeface="Calibri"/>
                <a:cs typeface="Calibri"/>
                <a:sym typeface="Calibri"/>
              </a:rPr>
              <a:t>The Big Orange Splot by D. Pinkwater		                                 		  Becoming a Change Agent</a:t>
            </a:r>
            <a:endParaRPr/>
          </a:p>
          <a:p>
            <a:pPr indent="0" lvl="0" marL="0" marR="0" rtl="0" algn="l">
              <a:lnSpc>
                <a:spcPct val="107000"/>
              </a:lnSpc>
              <a:spcBef>
                <a:spcPts val="800"/>
              </a:spcBef>
              <a:spcAft>
                <a:spcPts val="0"/>
              </a:spcAft>
              <a:buNone/>
            </a:pPr>
            <a:r>
              <a:rPr lang="en-US" sz="1800">
                <a:solidFill>
                  <a:schemeClr val="dk1"/>
                </a:solidFill>
                <a:latin typeface="Calibri"/>
                <a:ea typeface="Calibri"/>
                <a:cs typeface="Calibri"/>
                <a:sym typeface="Calibri"/>
              </a:rPr>
              <a:t>Sofia Valdez, Future Prez by Andrea Beaty                                                 Our Future Leaders</a:t>
            </a:r>
            <a:endParaRPr/>
          </a:p>
          <a:p>
            <a:pPr indent="0" lvl="0" marL="0" marR="0" rtl="0" algn="l">
              <a:lnSpc>
                <a:spcPct val="107000"/>
              </a:lnSpc>
              <a:spcBef>
                <a:spcPts val="800"/>
              </a:spcBef>
              <a:spcAft>
                <a:spcPts val="0"/>
              </a:spcAft>
              <a:buNone/>
            </a:pPr>
            <a:r>
              <a:rPr lang="en-US" sz="1800">
                <a:solidFill>
                  <a:schemeClr val="dk1"/>
                </a:solidFill>
                <a:latin typeface="Calibri"/>
                <a:ea typeface="Calibri"/>
                <a:cs typeface="Calibri"/>
                <a:sym typeface="Calibri"/>
              </a:rPr>
              <a:t>I Could Do That by Linda Arms White	                                                     Women and the Vote</a:t>
            </a:r>
            <a:endParaRPr/>
          </a:p>
          <a:p>
            <a:pPr indent="0" lvl="0" marL="0" marR="0" rtl="0" algn="l">
              <a:lnSpc>
                <a:spcPct val="107000"/>
              </a:lnSpc>
              <a:spcBef>
                <a:spcPts val="800"/>
              </a:spcBef>
              <a:spcAft>
                <a:spcPts val="0"/>
              </a:spcAft>
              <a:buNone/>
            </a:pPr>
            <a:r>
              <a:rPr lang="en-US" sz="1800">
                <a:solidFill>
                  <a:schemeClr val="dk1"/>
                </a:solidFill>
                <a:latin typeface="Calibri"/>
                <a:ea typeface="Calibri"/>
                <a:cs typeface="Calibri"/>
                <a:sym typeface="Calibri"/>
              </a:rPr>
              <a:t>I Dissent: RBG Makes Her Mark by Debbie Levy                                        Being a Change Agent</a:t>
            </a:r>
            <a:endParaRPr/>
          </a:p>
          <a:p>
            <a:pPr indent="0" lvl="0" marL="0" marR="0" rtl="0" algn="l">
              <a:lnSpc>
                <a:spcPct val="107000"/>
              </a:lnSpc>
              <a:spcBef>
                <a:spcPts val="800"/>
              </a:spcBef>
              <a:spcAft>
                <a:spcPts val="0"/>
              </a:spcAft>
              <a:buNone/>
            </a:pPr>
            <a:r>
              <a:rPr lang="en-US" sz="1800">
                <a:solidFill>
                  <a:schemeClr val="dk1"/>
                </a:solidFill>
                <a:latin typeface="Calibri"/>
                <a:ea typeface="Calibri"/>
                <a:cs typeface="Calibri"/>
                <a:sym typeface="Calibri"/>
              </a:rPr>
              <a:t>More Than Anything Else by Marie Bradby		                			  Leaders Setting Goals</a:t>
            </a:r>
            <a:endParaRPr/>
          </a:p>
          <a:p>
            <a:pPr indent="0" lvl="0" marL="0" marR="0" rtl="0" algn="l">
              <a:lnSpc>
                <a:spcPct val="107000"/>
              </a:lnSpc>
              <a:spcBef>
                <a:spcPts val="800"/>
              </a:spcBef>
              <a:spcAft>
                <a:spcPts val="0"/>
              </a:spcAft>
              <a:buNone/>
            </a:pPr>
            <a:r>
              <a:rPr lang="en-US" sz="1800">
                <a:solidFill>
                  <a:schemeClr val="dk1"/>
                </a:solidFill>
                <a:latin typeface="Calibri"/>
                <a:ea typeface="Calibri"/>
                <a:cs typeface="Calibri"/>
                <a:sym typeface="Calibri"/>
              </a:rPr>
              <a:t>Daft Bat by Jeanne Willis				                  			Different Points of View</a:t>
            </a:r>
            <a:endParaRPr/>
          </a:p>
          <a:p>
            <a:pPr indent="0" lvl="0" marL="0" marR="0" rtl="0" algn="l">
              <a:lnSpc>
                <a:spcPct val="107000"/>
              </a:lnSpc>
              <a:spcBef>
                <a:spcPts val="800"/>
              </a:spcBef>
              <a:spcAft>
                <a:spcPts val="0"/>
              </a:spcAft>
              <a:buNone/>
            </a:pPr>
            <a:r>
              <a:rPr lang="en-US" sz="1800">
                <a:solidFill>
                  <a:schemeClr val="dk1"/>
                </a:solidFill>
                <a:latin typeface="Calibri"/>
                <a:ea typeface="Calibri"/>
                <a:cs typeface="Calibri"/>
                <a:sym typeface="Calibri"/>
              </a:rPr>
              <a:t>The Day the Crayons Quit by Drew Daywalt                       			 Making Positive Change</a:t>
            </a:r>
            <a:endParaRPr/>
          </a:p>
          <a:p>
            <a:pPr indent="0" lvl="0" marL="0" marR="0" rtl="0" algn="l">
              <a:lnSpc>
                <a:spcPct val="107000"/>
              </a:lnSpc>
              <a:spcBef>
                <a:spcPts val="800"/>
              </a:spcBef>
              <a:spcAft>
                <a:spcPts val="0"/>
              </a:spcAft>
              <a:buNone/>
            </a:pPr>
            <a:r>
              <a:rPr lang="en-US" sz="1800">
                <a:solidFill>
                  <a:schemeClr val="dk1"/>
                </a:solidFill>
                <a:latin typeface="Calibri"/>
                <a:ea typeface="Calibri"/>
                <a:cs typeface="Calibri"/>
                <a:sym typeface="Calibri"/>
              </a:rPr>
              <a:t>The Other Side by Jacqueline Woodson							 Becoming a Change Agent</a:t>
            </a:r>
            <a:endParaRPr/>
          </a:p>
          <a:p>
            <a:pPr indent="0" lvl="0" marL="0" marR="0" rtl="0" algn="l">
              <a:lnSpc>
                <a:spcPct val="107000"/>
              </a:lnSpc>
              <a:spcBef>
                <a:spcPts val="800"/>
              </a:spcBef>
              <a:spcAft>
                <a:spcPts val="0"/>
              </a:spcAft>
              <a:buNone/>
            </a:pPr>
            <a:r>
              <a:rPr lang="en-US" sz="1800">
                <a:solidFill>
                  <a:schemeClr val="dk1"/>
                </a:solidFill>
                <a:latin typeface="Calibri"/>
                <a:ea typeface="Calibri"/>
                <a:cs typeface="Calibri"/>
                <a:sym typeface="Calibri"/>
              </a:rPr>
              <a:t>Pies from Nowhere by Dee Romito                                                              Becoming a Change Agent		                                   </a:t>
            </a:r>
            <a:endParaRPr/>
          </a:p>
          <a:p>
            <a:pPr indent="0" lvl="0" marL="0" marR="0" rtl="0" algn="l">
              <a:lnSpc>
                <a:spcPct val="107000"/>
              </a:lnSpc>
              <a:spcBef>
                <a:spcPts val="800"/>
              </a:spcBef>
              <a:spcAft>
                <a:spcPts val="0"/>
              </a:spcAft>
              <a:buNone/>
            </a:pPr>
            <a:r>
              <a:rPr lang="en-US" sz="1800">
                <a:solidFill>
                  <a:schemeClr val="dk1"/>
                </a:solidFill>
                <a:latin typeface="Calibri"/>
                <a:ea typeface="Calibri"/>
                <a:cs typeface="Calibri"/>
                <a:sym typeface="Calibri"/>
              </a:rPr>
              <a:t>Midnight Teacher by Janet Halfmann                                                          The Power of Education</a:t>
            </a:r>
            <a:endParaRPr/>
          </a:p>
          <a:p>
            <a:pPr indent="0" lvl="0" marL="0" marR="0" rtl="0" algn="l">
              <a:lnSpc>
                <a:spcPct val="107000"/>
              </a:lnSpc>
              <a:spcBef>
                <a:spcPts val="800"/>
              </a:spcBef>
              <a:spcAft>
                <a:spcPts val="0"/>
              </a:spcAft>
              <a:buNone/>
            </a:pPr>
            <a:r>
              <a:rPr lang="en-US" sz="1800">
                <a:solidFill>
                  <a:schemeClr val="dk1"/>
                </a:solidFill>
                <a:latin typeface="Calibri"/>
                <a:ea typeface="Calibri"/>
                <a:cs typeface="Calibri"/>
                <a:sym typeface="Calibri"/>
              </a:rPr>
              <a:t>We Are the Change Childrens Book		                                   		Words to Inspire Leadership and Change</a:t>
            </a:r>
            <a:endParaRPr/>
          </a:p>
          <a:p>
            <a:pPr indent="0" lvl="0" marL="0" marR="0" rtl="0" algn="l">
              <a:lnSpc>
                <a:spcPct val="107000"/>
              </a:lnSpc>
              <a:spcBef>
                <a:spcPts val="800"/>
              </a:spcBef>
              <a:spcAft>
                <a:spcPts val="0"/>
              </a:spcAft>
              <a:buNone/>
            </a:pPr>
            <a:r>
              <a:rPr lang="en-US" sz="1800">
                <a:solidFill>
                  <a:schemeClr val="dk1"/>
                </a:solidFill>
                <a:latin typeface="Calibri"/>
                <a:ea typeface="Calibri"/>
                <a:cs typeface="Calibri"/>
                <a:sym typeface="Calibri"/>
              </a:rPr>
              <a:t>Shaking Things Up by Susan Hood                                                               Young Women Who Changed the World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grpSp>
        <p:nvGrpSpPr>
          <p:cNvPr id="143" name="Google Shape;143;p8"/>
          <p:cNvGrpSpPr/>
          <p:nvPr/>
        </p:nvGrpSpPr>
        <p:grpSpPr>
          <a:xfrm>
            <a:off x="0" y="0"/>
            <a:ext cx="12192000" cy="6858000"/>
            <a:chOff x="0" y="0"/>
            <a:chExt cx="12192000" cy="6858000"/>
          </a:xfrm>
        </p:grpSpPr>
        <p:grpSp>
          <p:nvGrpSpPr>
            <p:cNvPr id="144" name="Google Shape;144;p8"/>
            <p:cNvGrpSpPr/>
            <p:nvPr/>
          </p:nvGrpSpPr>
          <p:grpSpPr>
            <a:xfrm>
              <a:off x="0" y="0"/>
              <a:ext cx="12192000" cy="6858000"/>
              <a:chOff x="0" y="0"/>
              <a:chExt cx="12192000" cy="6858000"/>
            </a:xfrm>
          </p:grpSpPr>
          <p:pic>
            <p:nvPicPr>
              <p:cNvPr descr="A picture containing food, rug&#10;&#10;Description automatically generated" id="145" name="Google Shape;145;p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6" name="Google Shape;146;p8"/>
              <p:cNvSpPr/>
              <p:nvPr/>
            </p:nvSpPr>
            <p:spPr>
              <a:xfrm>
                <a:off x="315686" y="337457"/>
                <a:ext cx="11506200" cy="6237514"/>
              </a:xfrm>
              <a:prstGeom prst="rect">
                <a:avLst/>
              </a:prstGeom>
              <a:solidFill>
                <a:schemeClr val="lt1">
                  <a:alpha val="46666"/>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close up of a sign&#10;&#10;Description automatically generated" id="147" name="Google Shape;147;p8"/>
            <p:cNvPicPr preferRelativeResize="0"/>
            <p:nvPr/>
          </p:nvPicPr>
          <p:blipFill rotWithShape="1">
            <a:blip r:embed="rId4">
              <a:alphaModFix/>
            </a:blip>
            <a:srcRect b="0" l="0" r="0" t="0"/>
            <a:stretch/>
          </p:blipFill>
          <p:spPr>
            <a:xfrm>
              <a:off x="10221035" y="5094515"/>
              <a:ext cx="1077936" cy="1094268"/>
            </a:xfrm>
            <a:prstGeom prst="rect">
              <a:avLst/>
            </a:prstGeom>
            <a:noFill/>
            <a:ln>
              <a:noFill/>
            </a:ln>
          </p:spPr>
        </p:pic>
      </p:grpSp>
      <p:sp>
        <p:nvSpPr>
          <p:cNvPr id="148" name="Google Shape;148;p8"/>
          <p:cNvSpPr txBox="1"/>
          <p:nvPr/>
        </p:nvSpPr>
        <p:spPr>
          <a:xfrm>
            <a:off x="315686" y="453025"/>
            <a:ext cx="11615100" cy="55341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800">
                <a:solidFill>
                  <a:schemeClr val="dk1"/>
                </a:solidFill>
                <a:latin typeface="Calibri"/>
                <a:ea typeface="Calibri"/>
                <a:cs typeface="Calibri"/>
                <a:sym typeface="Calibri"/>
              </a:rPr>
              <a:t>continued…)</a:t>
            </a:r>
            <a:endParaRPr/>
          </a:p>
          <a:p>
            <a:pPr indent="0" lvl="0" marL="0" marR="0" rtl="0" algn="l">
              <a:lnSpc>
                <a:spcPct val="107000"/>
              </a:lnSpc>
              <a:spcBef>
                <a:spcPts val="800"/>
              </a:spcBef>
              <a:spcAft>
                <a:spcPts val="0"/>
              </a:spcAft>
              <a:buNone/>
            </a:pPr>
            <a:r>
              <a:rPr lang="en-US" sz="1800">
                <a:solidFill>
                  <a:schemeClr val="dk1"/>
                </a:solidFill>
                <a:latin typeface="Calibri"/>
                <a:ea typeface="Calibri"/>
                <a:cs typeface="Calibri"/>
                <a:sym typeface="Calibri"/>
              </a:rPr>
              <a:t>	</a:t>
            </a:r>
            <a:r>
              <a:rPr b="1" lang="en-US" sz="1800" u="sng">
                <a:solidFill>
                  <a:srgbClr val="000000"/>
                </a:solidFill>
                <a:latin typeface="Calibri"/>
                <a:ea typeface="Calibri"/>
                <a:cs typeface="Calibri"/>
                <a:sym typeface="Calibri"/>
              </a:rPr>
              <a:t>Books</a:t>
            </a:r>
            <a:r>
              <a:rPr b="1" lang="en-US" sz="1800">
                <a:solidFill>
                  <a:srgbClr val="000000"/>
                </a:solidFill>
                <a:latin typeface="Calibri"/>
                <a:ea typeface="Calibri"/>
                <a:cs typeface="Calibri"/>
                <a:sym typeface="Calibri"/>
              </a:rPr>
              <a:t>					</a:t>
            </a:r>
            <a:r>
              <a:rPr b="1" lang="en-US" sz="1800" u="sng">
                <a:solidFill>
                  <a:srgbClr val="000000"/>
                </a:solidFill>
                <a:latin typeface="Calibri"/>
                <a:ea typeface="Calibri"/>
                <a:cs typeface="Calibri"/>
                <a:sym typeface="Calibri"/>
              </a:rPr>
              <a:t>Themes</a:t>
            </a:r>
            <a:endParaRPr sz="18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lang="en-US" sz="1800">
                <a:solidFill>
                  <a:schemeClr val="dk1"/>
                </a:solidFill>
                <a:latin typeface="Calibri"/>
                <a:ea typeface="Calibri"/>
                <a:cs typeface="Calibri"/>
                <a:sym typeface="Calibri"/>
              </a:rPr>
              <a:t>Bella’s Rules by Elissa Guest			                       			 Why We Have Rules</a:t>
            </a:r>
            <a:endParaRPr/>
          </a:p>
          <a:p>
            <a:pPr indent="0" lvl="0" marL="0" marR="0" rtl="0" algn="l">
              <a:lnSpc>
                <a:spcPct val="107000"/>
              </a:lnSpc>
              <a:spcBef>
                <a:spcPts val="800"/>
              </a:spcBef>
              <a:spcAft>
                <a:spcPts val="0"/>
              </a:spcAft>
              <a:buNone/>
            </a:pPr>
            <a:r>
              <a:rPr lang="en-US" sz="1800">
                <a:solidFill>
                  <a:schemeClr val="dk1"/>
                </a:solidFill>
                <a:latin typeface="Calibri"/>
                <a:ea typeface="Calibri"/>
                <a:cs typeface="Calibri"/>
                <a:sym typeface="Calibri"/>
              </a:rPr>
              <a:t>Carl the Complainer by Michelle Knudsen                                         A Call to Action</a:t>
            </a:r>
            <a:endParaRPr/>
          </a:p>
          <a:p>
            <a:pPr indent="0" lvl="0" marL="0" marR="0" rtl="0" algn="l">
              <a:lnSpc>
                <a:spcPct val="107000"/>
              </a:lnSpc>
              <a:spcBef>
                <a:spcPts val="800"/>
              </a:spcBef>
              <a:spcAft>
                <a:spcPts val="0"/>
              </a:spcAft>
              <a:buNone/>
            </a:pPr>
            <a:r>
              <a:rPr lang="en-US" sz="1800">
                <a:solidFill>
                  <a:schemeClr val="dk1"/>
                </a:solidFill>
                <a:latin typeface="Calibri"/>
                <a:ea typeface="Calibri"/>
                <a:cs typeface="Calibri"/>
                <a:sym typeface="Calibri"/>
              </a:rPr>
              <a:t>The Proudest Blue by Ibtihaj Muhammad	                         		Being Proud of Who You Are</a:t>
            </a:r>
            <a:endParaRPr/>
          </a:p>
          <a:p>
            <a:pPr indent="0" lvl="0" marL="0" marR="0" rtl="0" algn="l">
              <a:lnSpc>
                <a:spcPct val="107000"/>
              </a:lnSpc>
              <a:spcBef>
                <a:spcPts val="800"/>
              </a:spcBef>
              <a:spcAft>
                <a:spcPts val="0"/>
              </a:spcAft>
              <a:buNone/>
            </a:pPr>
            <a:r>
              <a:rPr lang="en-US" sz="1800">
                <a:solidFill>
                  <a:schemeClr val="dk1"/>
                </a:solidFill>
                <a:latin typeface="Calibri"/>
                <a:ea typeface="Calibri"/>
                <a:cs typeface="Calibri"/>
                <a:sym typeface="Calibri"/>
              </a:rPr>
              <a:t>The Pink Hat by Andrew Joyner	                                          		The Art of Peaceful Protest</a:t>
            </a:r>
            <a:endParaRPr/>
          </a:p>
          <a:p>
            <a:pPr indent="0" lvl="0" marL="0" marR="0" rtl="0" algn="l">
              <a:lnSpc>
                <a:spcPct val="107000"/>
              </a:lnSpc>
              <a:spcBef>
                <a:spcPts val="800"/>
              </a:spcBef>
              <a:spcAft>
                <a:spcPts val="0"/>
              </a:spcAft>
              <a:buNone/>
            </a:pPr>
            <a:r>
              <a:rPr lang="en-US" sz="1800">
                <a:solidFill>
                  <a:schemeClr val="dk1"/>
                </a:solidFill>
                <a:latin typeface="Calibri"/>
                <a:ea typeface="Calibri"/>
                <a:cs typeface="Calibri"/>
                <a:sym typeface="Calibri"/>
              </a:rPr>
              <a:t>Uncle Willie &amp; the Soup Kitchen by Dyanne    		       		Young Citizens Called Into Action</a:t>
            </a:r>
            <a:endParaRPr/>
          </a:p>
          <a:p>
            <a:pPr indent="0" lvl="0" marL="0" marR="0" rtl="0" algn="l">
              <a:lnSpc>
                <a:spcPct val="107000"/>
              </a:lnSpc>
              <a:spcBef>
                <a:spcPts val="800"/>
              </a:spcBef>
              <a:spcAft>
                <a:spcPts val="0"/>
              </a:spcAft>
              <a:buNone/>
            </a:pPr>
            <a:r>
              <a:rPr lang="en-US" sz="1800">
                <a:solidFill>
                  <a:schemeClr val="dk1"/>
                </a:solidFill>
                <a:latin typeface="Calibri"/>
                <a:ea typeface="Calibri"/>
                <a:cs typeface="Calibri"/>
                <a:sym typeface="Calibri"/>
              </a:rPr>
              <a:t>I Could Do That by Linda Arms White                                                 Women’s Right to Vote</a:t>
            </a:r>
            <a:endParaRPr/>
          </a:p>
          <a:p>
            <a:pPr indent="0" lvl="0" marL="0" marR="0" rtl="0" algn="l">
              <a:lnSpc>
                <a:spcPct val="107000"/>
              </a:lnSpc>
              <a:spcBef>
                <a:spcPts val="800"/>
              </a:spcBef>
              <a:spcAft>
                <a:spcPts val="0"/>
              </a:spcAft>
              <a:buNone/>
            </a:pPr>
            <a:r>
              <a:rPr lang="en-US" sz="1800">
                <a:solidFill>
                  <a:schemeClr val="dk1"/>
                </a:solidFill>
                <a:latin typeface="Calibri"/>
                <a:ea typeface="Calibri"/>
                <a:cs typeface="Calibri"/>
                <a:sym typeface="Calibri"/>
              </a:rPr>
              <a:t>The Youngest Marcher by Cynthia Levinson                                    Young Activists             </a:t>
            </a:r>
            <a:endParaRPr/>
          </a:p>
          <a:p>
            <a:pPr indent="0" lvl="0" marL="0" marR="0" rtl="0" algn="l">
              <a:lnSpc>
                <a:spcPct val="107000"/>
              </a:lnSpc>
              <a:spcBef>
                <a:spcPts val="800"/>
              </a:spcBef>
              <a:spcAft>
                <a:spcPts val="0"/>
              </a:spcAft>
              <a:buNone/>
            </a:pPr>
            <a:r>
              <a:rPr lang="en-US" sz="1800">
                <a:solidFill>
                  <a:schemeClr val="dk1"/>
                </a:solidFill>
                <a:latin typeface="Calibri"/>
                <a:ea typeface="Calibri"/>
                <a:cs typeface="Calibri"/>
                <a:sym typeface="Calibri"/>
              </a:rPr>
              <a:t>What Do You Do With An Idea? by Kobi Yamada                            Finding Your Voice</a:t>
            </a:r>
            <a:endParaRPr/>
          </a:p>
          <a:p>
            <a:pPr indent="0" lvl="0" marL="0" marR="0" rtl="0" algn="l">
              <a:lnSpc>
                <a:spcPct val="107000"/>
              </a:lnSpc>
              <a:spcBef>
                <a:spcPts val="800"/>
              </a:spcBef>
              <a:spcAft>
                <a:spcPts val="0"/>
              </a:spcAft>
              <a:buNone/>
            </a:pPr>
            <a:r>
              <a:rPr lang="en-US" sz="1800">
                <a:solidFill>
                  <a:schemeClr val="dk1"/>
                </a:solidFill>
                <a:latin typeface="Calibri"/>
                <a:ea typeface="Calibri"/>
                <a:cs typeface="Calibri"/>
                <a:sym typeface="Calibri"/>
              </a:rPr>
              <a:t>Henry’s Freedom Box by Ellen Levine                                               The Value of Our Freedom        </a:t>
            </a:r>
            <a:endParaRPr/>
          </a:p>
          <a:p>
            <a:pPr indent="0" lvl="0" marL="0" marR="0" rtl="0" algn="l">
              <a:lnSpc>
                <a:spcPct val="107000"/>
              </a:lnSpc>
              <a:spcBef>
                <a:spcPts val="80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800"/>
              </a:spcBef>
              <a:spcAft>
                <a:spcPts val="0"/>
              </a:spcAft>
              <a:buNone/>
            </a:pPr>
            <a:r>
              <a:rPr b="1" i="1" lang="en-US" sz="1800">
                <a:solidFill>
                  <a:schemeClr val="dk1"/>
                </a:solidFill>
                <a:latin typeface="Calibri"/>
                <a:ea typeface="Calibri"/>
                <a:cs typeface="Calibri"/>
                <a:sym typeface="Calibri"/>
              </a:rPr>
              <a:t> Questions will generate rich  conversations in disciplines across the curriculum as well as throughout</a:t>
            </a:r>
            <a:endParaRPr/>
          </a:p>
          <a:p>
            <a:pPr indent="0" lvl="0" marL="0" marR="0" rtl="0" algn="l">
              <a:spcBef>
                <a:spcPts val="0"/>
              </a:spcBef>
              <a:spcAft>
                <a:spcPts val="0"/>
              </a:spcAft>
              <a:buNone/>
            </a:pPr>
            <a:r>
              <a:rPr b="1" i="1" lang="en-US" sz="1800">
                <a:solidFill>
                  <a:schemeClr val="dk1"/>
                </a:solidFill>
                <a:latin typeface="Calibri"/>
                <a:ea typeface="Calibri"/>
                <a:cs typeface="Calibri"/>
                <a:sym typeface="Calibri"/>
              </a:rPr>
              <a:t> the grade levels.  The lessons are all on the Rendell Center website: www.rendellcenter.org.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grpSp>
        <p:nvGrpSpPr>
          <p:cNvPr id="153" name="Google Shape;153;p9"/>
          <p:cNvGrpSpPr/>
          <p:nvPr/>
        </p:nvGrpSpPr>
        <p:grpSpPr>
          <a:xfrm>
            <a:off x="0" y="0"/>
            <a:ext cx="12192000" cy="6858000"/>
            <a:chOff x="0" y="0"/>
            <a:chExt cx="12192000" cy="6858000"/>
          </a:xfrm>
        </p:grpSpPr>
        <p:grpSp>
          <p:nvGrpSpPr>
            <p:cNvPr id="154" name="Google Shape;154;p9"/>
            <p:cNvGrpSpPr/>
            <p:nvPr/>
          </p:nvGrpSpPr>
          <p:grpSpPr>
            <a:xfrm>
              <a:off x="0" y="0"/>
              <a:ext cx="12192000" cy="6858000"/>
              <a:chOff x="0" y="0"/>
              <a:chExt cx="12192000" cy="6858000"/>
            </a:xfrm>
          </p:grpSpPr>
          <p:pic>
            <p:nvPicPr>
              <p:cNvPr descr="A picture containing food, rug&#10;&#10;Description automatically generated" id="155" name="Google Shape;155;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6" name="Google Shape;156;p9"/>
              <p:cNvSpPr/>
              <p:nvPr/>
            </p:nvSpPr>
            <p:spPr>
              <a:xfrm>
                <a:off x="315686" y="337457"/>
                <a:ext cx="11506200" cy="6237514"/>
              </a:xfrm>
              <a:prstGeom prst="rect">
                <a:avLst/>
              </a:prstGeom>
              <a:solidFill>
                <a:schemeClr val="lt1">
                  <a:alpha val="46666"/>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close up of a sign&#10;&#10;Description automatically generated" id="157" name="Google Shape;157;p9"/>
            <p:cNvPicPr preferRelativeResize="0"/>
            <p:nvPr/>
          </p:nvPicPr>
          <p:blipFill rotWithShape="1">
            <a:blip r:embed="rId4">
              <a:alphaModFix/>
            </a:blip>
            <a:srcRect b="0" l="0" r="0" t="0"/>
            <a:stretch/>
          </p:blipFill>
          <p:spPr>
            <a:xfrm>
              <a:off x="10221035" y="5094515"/>
              <a:ext cx="1077936" cy="1094268"/>
            </a:xfrm>
            <a:prstGeom prst="rect">
              <a:avLst/>
            </a:prstGeom>
            <a:noFill/>
            <a:ln>
              <a:noFill/>
            </a:ln>
          </p:spPr>
        </p:pic>
      </p:grpSp>
      <p:sp>
        <p:nvSpPr>
          <p:cNvPr id="158" name="Google Shape;158;p9"/>
          <p:cNvSpPr txBox="1"/>
          <p:nvPr/>
        </p:nvSpPr>
        <p:spPr>
          <a:xfrm>
            <a:off x="288461" y="743567"/>
            <a:ext cx="11615100" cy="169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 </a:t>
            </a:r>
            <a:r>
              <a:rPr b="1" lang="en-US" sz="3200">
                <a:solidFill>
                  <a:srgbClr val="000099"/>
                </a:solidFill>
                <a:latin typeface="Calibri"/>
                <a:ea typeface="Calibri"/>
                <a:cs typeface="Calibri"/>
                <a:sym typeface="Calibri"/>
              </a:rPr>
              <a:t>Read-Alouds and Lessons</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Bringing complex concepts into the K to 8 Classroom</a:t>
            </a:r>
            <a:br>
              <a:rPr lang="en-US"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p:txBody>
      </p:sp>
      <p:sp>
        <p:nvSpPr>
          <p:cNvPr id="159" name="Google Shape;159;p9"/>
          <p:cNvSpPr txBox="1"/>
          <p:nvPr/>
        </p:nvSpPr>
        <p:spPr>
          <a:xfrm>
            <a:off x="288460" y="2436770"/>
            <a:ext cx="11506200" cy="20394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chemeClr val="dk1"/>
              </a:buClr>
              <a:buSzPts val="1800"/>
              <a:buFont typeface="Times New Roman"/>
              <a:buNone/>
            </a:pPr>
            <a:r>
              <a:rPr b="1" i="1" lang="en-US" sz="2300">
                <a:solidFill>
                  <a:schemeClr val="dk1"/>
                </a:solidFill>
                <a:latin typeface="Times New Roman"/>
                <a:ea typeface="Times New Roman"/>
                <a:cs typeface="Times New Roman"/>
                <a:sym typeface="Times New Roman"/>
              </a:rPr>
              <a:t>In the book Carl the Complainer, we see a young boy changing what he and his friends see as an unjust local law through petition. </a:t>
            </a:r>
            <a:endParaRPr b="1" i="1" sz="23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Clr>
                <a:schemeClr val="dk1"/>
              </a:buClr>
              <a:buSzPts val="1800"/>
              <a:buFont typeface="Times New Roman"/>
              <a:buNone/>
            </a:pPr>
            <a:r>
              <a:rPr b="1" i="1" lang="en-US" sz="2300">
                <a:solidFill>
                  <a:schemeClr val="dk1"/>
                </a:solidFill>
                <a:latin typeface="Times New Roman"/>
                <a:ea typeface="Times New Roman"/>
                <a:cs typeface="Times New Roman"/>
                <a:sym typeface="Times New Roman"/>
              </a:rPr>
              <a:t>We see the entire process, from the creation of a petition to the canvassing of signatures, to speaking on its behalf at a Town Hall Meeting.</a:t>
            </a:r>
            <a:endParaRPr i="1" sz="23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2020-05-28T19:16:49Z</dcterms:created>
  <dc:creator>Neenan, Edward</dc:creator>
</cp:coreProperties>
</file>